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embeddedFontLst>
    <p:embeddedFont>
      <p:font typeface="Avenir" panose="02000503020000020003" pitchFamily="2" charset="0"/>
      <p:regular r:id="rId23"/>
      <p:italic r:id="rId24"/>
    </p:embeddedFont>
    <p:embeddedFont>
      <p:font typeface="Raleway" pitchFamily="2" charset="77"/>
      <p:regular r:id="rId25"/>
      <p:bold r:id="rId26"/>
      <p:italic r:id="rId27"/>
      <p:boldItalic r:id="rId28"/>
    </p:embeddedFont>
    <p:embeddedFont>
      <p:font typeface="Raleway SemiBold"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6042BF-F67D-47FD-B050-55FE91198ECA}">
  <a:tblStyle styleId="{556042BF-F67D-47FD-B050-55FE91198EC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8"/>
  </p:normalViewPr>
  <p:slideViewPr>
    <p:cSldViewPr snapToGrid="0">
      <p:cViewPr varScale="1">
        <p:scale>
          <a:sx n="133" d="100"/>
          <a:sy n="133" d="100"/>
        </p:scale>
        <p:origin x="74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32c2298c9f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32c2298c9f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rgbClr val="0E0E0E"/>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0f617f32f7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0f617f32f7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0f617f32f7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0f617f32f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0f617f32f7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0f617f32f7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35ae6ae95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35ae6ae95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0f617f32f7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0f617f32f7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0f617f32f7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0f617f32f7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27000" lvl="0" indent="0" algn="l" rtl="0">
              <a:lnSpc>
                <a:spcPct val="115000"/>
              </a:lnSpc>
              <a:spcBef>
                <a:spcPts val="900"/>
              </a:spcBef>
              <a:spcAft>
                <a:spcPts val="0"/>
              </a:spcAft>
              <a:buNone/>
            </a:pP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15ed540e9a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15ed540e9a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27000" lvl="0" indent="0" algn="l" rtl="0">
              <a:lnSpc>
                <a:spcPct val="115000"/>
              </a:lnSpc>
              <a:spcBef>
                <a:spcPts val="900"/>
              </a:spcBef>
              <a:spcAft>
                <a:spcPts val="0"/>
              </a:spcAft>
              <a:buNone/>
            </a:pP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0f617f32f7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0f617f32f7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rgbClr val="0E0E0E"/>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35ae6ae959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35ae6ae95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360daad836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360daad83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1719febb1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1719febb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rgbClr val="0E0E0E"/>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100a2d1ae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100a2d1ae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5ed540e9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15ed540e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300">
              <a:solidFill>
                <a:srgbClr val="0E0E0E"/>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1719febb16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1719febb1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3395cc11b9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3395cc11b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33e278c3b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33e278c3b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15ed540e9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15ed540e9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34fad78e9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34fad78e9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61950" y="1559250"/>
            <a:ext cx="52440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4400"/>
              <a:buNone/>
              <a:defRPr sz="4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 name="Google Shape;11;p2"/>
          <p:cNvSpPr txBox="1">
            <a:spLocks noGrp="1"/>
          </p:cNvSpPr>
          <p:nvPr>
            <p:ph type="subTitle" idx="1"/>
          </p:nvPr>
        </p:nvSpPr>
        <p:spPr>
          <a:xfrm>
            <a:off x="661950" y="3173650"/>
            <a:ext cx="4045200" cy="7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dascalia 1">
  <p:cSld name="CAPTION_ONLY_1">
    <p:spTree>
      <p:nvGrpSpPr>
        <p:cNvPr id="1" name="Shape 55"/>
        <p:cNvGrpSpPr/>
        <p:nvPr/>
      </p:nvGrpSpPr>
      <p:grpSpPr>
        <a:xfrm>
          <a:off x="0" y="0"/>
          <a:ext cx="0" cy="0"/>
          <a:chOff x="0" y="0"/>
          <a:chExt cx="0" cy="0"/>
        </a:xfrm>
      </p:grpSpPr>
      <p:sp>
        <p:nvSpPr>
          <p:cNvPr id="56" name="Google Shape;56;p11"/>
          <p:cNvSpPr txBox="1">
            <a:spLocks noGrp="1"/>
          </p:cNvSpPr>
          <p:nvPr>
            <p:ph type="body" idx="1"/>
          </p:nvPr>
        </p:nvSpPr>
        <p:spPr>
          <a:xfrm>
            <a:off x="311700" y="4230575"/>
            <a:ext cx="67119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000"/>
              <a:buNone/>
              <a:defRPr/>
            </a:lvl1pPr>
          </a:lstStyle>
          <a:p>
            <a:endParaRPr/>
          </a:p>
        </p:txBody>
      </p:sp>
      <p:pic>
        <p:nvPicPr>
          <p:cNvPr id="57" name="Google Shape;57;p11"/>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604451" y="75851"/>
            <a:ext cx="416700" cy="470950"/>
          </a:xfrm>
          <a:prstGeom prst="rect">
            <a:avLst/>
          </a:prstGeom>
          <a:noFill/>
          <a:ln>
            <a:noFill/>
          </a:ln>
        </p:spPr>
      </p:pic>
      <p:sp>
        <p:nvSpPr>
          <p:cNvPr id="58" name="Google Shape;58;p11"/>
          <p:cNvSpPr/>
          <p:nvPr/>
        </p:nvSpPr>
        <p:spPr>
          <a:xfrm flipH="1">
            <a:off x="8675400" y="4664425"/>
            <a:ext cx="468600" cy="479100"/>
          </a:xfrm>
          <a:prstGeom prst="rtTriangle">
            <a:avLst/>
          </a:prstGeom>
          <a:solidFill>
            <a:srgbClr val="E63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sldNum" idx="12"/>
          </p:nvPr>
        </p:nvSpPr>
        <p:spPr>
          <a:xfrm>
            <a:off x="8624858" y="4739417"/>
            <a:ext cx="548700" cy="393600"/>
          </a:xfrm>
          <a:prstGeom prst="rect">
            <a:avLst/>
          </a:prstGeom>
        </p:spPr>
        <p:txBody>
          <a:bodyPr spcFirstLastPara="1" wrap="square" lIns="91425" tIns="91425" rIns="91425" bIns="91425" anchor="ctr" anchorCtr="0">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2"/>
          <p:cNvSpPr txBox="1">
            <a:spLocks noGrp="1"/>
          </p:cNvSpPr>
          <p:nvPr>
            <p:ph type="title" hasCustomPrompt="1"/>
          </p:nvPr>
        </p:nvSpPr>
        <p:spPr>
          <a:xfrm>
            <a:off x="311700" y="73697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10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2" name="Google Shape;62;p12"/>
          <p:cNvSpPr txBox="1">
            <a:spLocks noGrp="1"/>
          </p:cNvSpPr>
          <p:nvPr>
            <p:ph type="body" idx="1"/>
          </p:nvPr>
        </p:nvSpPr>
        <p:spPr>
          <a:xfrm>
            <a:off x="311700" y="2542625"/>
            <a:ext cx="8520600" cy="1300800"/>
          </a:xfrm>
          <a:prstGeom prst="rect">
            <a:avLst/>
          </a:prstGeom>
        </p:spPr>
        <p:txBody>
          <a:bodyPr spcFirstLastPara="1" wrap="square" lIns="91425" tIns="91425" rIns="91425" bIns="91425" anchor="t" anchorCtr="0">
            <a:noAutofit/>
          </a:bodyPr>
          <a:lstStyle>
            <a:lvl1pPr marL="457200" lvl="0" indent="-355600" algn="ctr" rtl="0">
              <a:spcBef>
                <a:spcPts val="0"/>
              </a:spcBef>
              <a:spcAft>
                <a:spcPts val="0"/>
              </a:spcAft>
              <a:buSzPts val="2000"/>
              <a:buChar char="●"/>
              <a:defRPr/>
            </a:lvl1pPr>
            <a:lvl2pPr marL="914400" lvl="1" indent="-355600" algn="ctr" rtl="0">
              <a:spcBef>
                <a:spcPts val="1600"/>
              </a:spcBef>
              <a:spcAft>
                <a:spcPts val="0"/>
              </a:spcAft>
              <a:buSzPts val="2000"/>
              <a:buChar char="○"/>
              <a:defRPr/>
            </a:lvl2pPr>
            <a:lvl3pPr marL="1371600" lvl="2" indent="-355600" algn="ctr" rtl="0">
              <a:spcBef>
                <a:spcPts val="1600"/>
              </a:spcBef>
              <a:spcAft>
                <a:spcPts val="0"/>
              </a:spcAft>
              <a:buSzPts val="2000"/>
              <a:buChar char="■"/>
              <a:defRPr/>
            </a:lvl3pPr>
            <a:lvl4pPr marL="1828800" lvl="3" indent="-355600" algn="ctr" rtl="0">
              <a:spcBef>
                <a:spcPts val="1600"/>
              </a:spcBef>
              <a:spcAft>
                <a:spcPts val="0"/>
              </a:spcAft>
              <a:buSzPts val="2000"/>
              <a:buChar char="●"/>
              <a:defRPr/>
            </a:lvl4pPr>
            <a:lvl5pPr marL="2286000" lvl="4" indent="-355600" algn="ctr" rtl="0">
              <a:spcBef>
                <a:spcPts val="1600"/>
              </a:spcBef>
              <a:spcAft>
                <a:spcPts val="0"/>
              </a:spcAft>
              <a:buSzPts val="2000"/>
              <a:buChar char="○"/>
              <a:defRPr/>
            </a:lvl5pPr>
            <a:lvl6pPr marL="2743200" lvl="5" indent="-355600" algn="ctr" rtl="0">
              <a:spcBef>
                <a:spcPts val="1600"/>
              </a:spcBef>
              <a:spcAft>
                <a:spcPts val="0"/>
              </a:spcAft>
              <a:buSzPts val="2000"/>
              <a:buChar char="■"/>
              <a:defRPr/>
            </a:lvl6pPr>
            <a:lvl7pPr marL="3200400" lvl="6" indent="-355600" algn="ctr" rtl="0">
              <a:spcBef>
                <a:spcPts val="1600"/>
              </a:spcBef>
              <a:spcAft>
                <a:spcPts val="0"/>
              </a:spcAft>
              <a:buSzPts val="2000"/>
              <a:buChar char="●"/>
              <a:defRPr/>
            </a:lvl7pPr>
            <a:lvl8pPr marL="3657600" lvl="7" indent="-355600" algn="ctr" rtl="0">
              <a:spcBef>
                <a:spcPts val="1600"/>
              </a:spcBef>
              <a:spcAft>
                <a:spcPts val="0"/>
              </a:spcAft>
              <a:buSzPts val="2000"/>
              <a:buChar char="○"/>
              <a:defRPr/>
            </a:lvl8pPr>
            <a:lvl9pPr marL="4114800" lvl="8" indent="-355600" algn="ctr" rtl="0">
              <a:spcBef>
                <a:spcPts val="1600"/>
              </a:spcBef>
              <a:spcAft>
                <a:spcPts val="1600"/>
              </a:spcAft>
              <a:buSzPts val="2000"/>
              <a:buChar char="■"/>
              <a:defRPr/>
            </a:lvl9pPr>
          </a:lstStyle>
          <a:p>
            <a:endParaRPr/>
          </a:p>
        </p:txBody>
      </p:sp>
      <p:sp>
        <p:nvSpPr>
          <p:cNvPr id="63" name="Google Shape;63;p12"/>
          <p:cNvSpPr/>
          <p:nvPr/>
        </p:nvSpPr>
        <p:spPr>
          <a:xfrm flipH="1">
            <a:off x="8675400" y="4664425"/>
            <a:ext cx="468600" cy="479100"/>
          </a:xfrm>
          <a:prstGeom prst="rtTriangle">
            <a:avLst/>
          </a:prstGeom>
          <a:solidFill>
            <a:srgbClr val="E63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2"/>
          <p:cNvSpPr txBox="1">
            <a:spLocks noGrp="1"/>
          </p:cNvSpPr>
          <p:nvPr>
            <p:ph type="sldNum" idx="12"/>
          </p:nvPr>
        </p:nvSpPr>
        <p:spPr>
          <a:xfrm>
            <a:off x="8624858" y="4739417"/>
            <a:ext cx="548700" cy="393600"/>
          </a:xfrm>
          <a:prstGeom prst="rect">
            <a:avLst/>
          </a:prstGeom>
        </p:spPr>
        <p:txBody>
          <a:bodyPr spcFirstLastPara="1" wrap="square" lIns="91425" tIns="91425" rIns="91425" bIns="91425" anchor="ctr" anchorCtr="0">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marL="0" lvl="0" indent="0" algn="r" rtl="0">
              <a:spcBef>
                <a:spcPts val="0"/>
              </a:spcBef>
              <a:spcAft>
                <a:spcPts val="0"/>
              </a:spcAft>
              <a:buNone/>
            </a:pPr>
            <a:fld id="{00000000-1234-1234-1234-123412341234}" type="slidenum">
              <a:rPr lang="en"/>
              <a:t>‹N›</a:t>
            </a:fld>
            <a:endParaRPr/>
          </a:p>
        </p:txBody>
      </p:sp>
      <p:pic>
        <p:nvPicPr>
          <p:cNvPr id="65" name="Google Shape;65;p1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604451" y="75851"/>
            <a:ext cx="416700" cy="4709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8" name="Google Shape;68;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9" name="Google Shape;6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6" name="Google Shape;76;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 name="Google Shape;7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0" name="Google Shape;8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3" name="Google Shape;83;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8" name="Google Shape;88;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9" name="Google Shape;8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 name="Google Shape;9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5" name="Google Shape;95;p2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6" name="Google Shape;9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9" name="Google Shape;9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rpo">
  <p:cSld name="SECTION_HEADER_1">
    <p:spTree>
      <p:nvGrpSpPr>
        <p:cNvPr id="1" name="Shape 12"/>
        <p:cNvGrpSpPr/>
        <p:nvPr/>
      </p:nvGrpSpPr>
      <p:grpSpPr>
        <a:xfrm>
          <a:off x="0" y="0"/>
          <a:ext cx="0" cy="0"/>
          <a:chOff x="0" y="0"/>
          <a:chExt cx="0" cy="0"/>
        </a:xfrm>
      </p:grpSpPr>
      <p:sp>
        <p:nvSpPr>
          <p:cNvPr id="13" name="Google Shape;13;p3"/>
          <p:cNvSpPr/>
          <p:nvPr/>
        </p:nvSpPr>
        <p:spPr>
          <a:xfrm flipH="1">
            <a:off x="8675400" y="4664425"/>
            <a:ext cx="468600" cy="479100"/>
          </a:xfrm>
          <a:prstGeom prst="rtTriangle">
            <a:avLst/>
          </a:prstGeom>
          <a:solidFill>
            <a:srgbClr val="E63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661950" y="1559250"/>
            <a:ext cx="52440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624858" y="4739417"/>
            <a:ext cx="548700" cy="393600"/>
          </a:xfrm>
          <a:prstGeom prst="rect">
            <a:avLst/>
          </a:prstGeom>
        </p:spPr>
        <p:txBody>
          <a:bodyPr spcFirstLastPara="1" wrap="square" lIns="91425" tIns="91425" rIns="91425" bIns="91425" anchor="ctr" anchorCtr="0">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marL="0" lvl="0" indent="0" algn="r" rtl="0">
              <a:spcBef>
                <a:spcPts val="0"/>
              </a:spcBef>
              <a:spcAft>
                <a:spcPts val="0"/>
              </a:spcAft>
              <a:buNone/>
            </a:pPr>
            <a:fld id="{00000000-1234-1234-1234-123412341234}" type="slidenum">
              <a:rPr lang="en"/>
              <a:t>‹N›</a:t>
            </a:fld>
            <a:endParaRPr/>
          </a:p>
        </p:txBody>
      </p:sp>
      <p:pic>
        <p:nvPicPr>
          <p:cNvPr id="16" name="Google Shape;16;p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604451" y="75851"/>
            <a:ext cx="416700" cy="470950"/>
          </a:xfrm>
          <a:prstGeom prst="rect">
            <a:avLst/>
          </a:prstGeom>
          <a:noFill/>
          <a:ln>
            <a:noFill/>
          </a:ln>
        </p:spPr>
      </p:pic>
      <p:sp>
        <p:nvSpPr>
          <p:cNvPr id="17" name="Google Shape;17;p3"/>
          <p:cNvSpPr txBox="1">
            <a:spLocks noGrp="1"/>
          </p:cNvSpPr>
          <p:nvPr>
            <p:ph type="subTitle" idx="1"/>
          </p:nvPr>
        </p:nvSpPr>
        <p:spPr>
          <a:xfrm>
            <a:off x="661950" y="2945050"/>
            <a:ext cx="4045200" cy="7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sp>
        <p:nvSpPr>
          <p:cNvPr id="101" name="Google Shape;101;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3" name="Google Shape;103;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4" name="Google Shape;104;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5" name="Google Shape;10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sp>
        <p:nvSpPr>
          <p:cNvPr id="107" name="Google Shape;107;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08" name="Google Shape;10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9"/>
        <p:cNvGrpSpPr/>
        <p:nvPr/>
      </p:nvGrpSpPr>
      <p:grpSpPr>
        <a:xfrm>
          <a:off x="0" y="0"/>
          <a:ext cx="0" cy="0"/>
          <a:chOff x="0" y="0"/>
          <a:chExt cx="0" cy="0"/>
        </a:xfrm>
      </p:grpSpPr>
      <p:sp>
        <p:nvSpPr>
          <p:cNvPr id="110" name="Google Shape;110;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12" name="Google Shape;11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olo e corpo">
  <p:cSld name="SECTION_HEADER_1">
    <p:spTree>
      <p:nvGrpSpPr>
        <p:cNvPr id="1" name="Shape 115"/>
        <p:cNvGrpSpPr/>
        <p:nvPr/>
      </p:nvGrpSpPr>
      <p:grpSpPr>
        <a:xfrm>
          <a:off x="0" y="0"/>
          <a:ext cx="0" cy="0"/>
          <a:chOff x="0" y="0"/>
          <a:chExt cx="0" cy="0"/>
        </a:xfrm>
      </p:grpSpPr>
      <p:sp>
        <p:nvSpPr>
          <p:cNvPr id="116" name="Google Shape;116;p26"/>
          <p:cNvSpPr/>
          <p:nvPr/>
        </p:nvSpPr>
        <p:spPr>
          <a:xfrm flipH="1">
            <a:off x="8675400" y="4664425"/>
            <a:ext cx="468600" cy="479100"/>
          </a:xfrm>
          <a:prstGeom prst="rtTriangle">
            <a:avLst/>
          </a:prstGeom>
          <a:solidFill>
            <a:srgbClr val="E63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6"/>
          <p:cNvSpPr txBox="1">
            <a:spLocks noGrp="1"/>
          </p:cNvSpPr>
          <p:nvPr>
            <p:ph type="title"/>
          </p:nvPr>
        </p:nvSpPr>
        <p:spPr>
          <a:xfrm>
            <a:off x="661950" y="1559250"/>
            <a:ext cx="5244000" cy="841800"/>
          </a:xfrm>
          <a:prstGeom prst="rect">
            <a:avLst/>
          </a:prstGeom>
        </p:spPr>
        <p:txBody>
          <a:bodyPr spcFirstLastPara="1" wrap="square" lIns="91425" tIns="91425" rIns="91425" bIns="91425" anchor="ctr" anchorCtr="0">
            <a:normAutofit/>
          </a:bodyPr>
          <a:lstStyle>
            <a:lvl1pPr lvl="0" rtl="0">
              <a:spcBef>
                <a:spcPts val="0"/>
              </a:spcBef>
              <a:spcAft>
                <a:spcPts val="0"/>
              </a:spcAft>
              <a:buSzPts val="4000"/>
              <a:buNone/>
              <a:defRPr sz="4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8" name="Google Shape;118;p26"/>
          <p:cNvSpPr txBox="1">
            <a:spLocks noGrp="1"/>
          </p:cNvSpPr>
          <p:nvPr>
            <p:ph type="sldNum" idx="12"/>
          </p:nvPr>
        </p:nvSpPr>
        <p:spPr>
          <a:xfrm>
            <a:off x="8624858" y="4739417"/>
            <a:ext cx="548700" cy="393600"/>
          </a:xfrm>
          <a:prstGeom prst="rect">
            <a:avLst/>
          </a:prstGeom>
        </p:spPr>
        <p:txBody>
          <a:bodyPr spcFirstLastPara="1" wrap="square" lIns="91425" tIns="91425" rIns="91425" bIns="91425" anchor="ctr" anchorCtr="0">
            <a:norm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marL="0" lvl="0" indent="0" algn="r" rtl="0">
              <a:spcBef>
                <a:spcPts val="0"/>
              </a:spcBef>
              <a:spcAft>
                <a:spcPts val="0"/>
              </a:spcAft>
              <a:buNone/>
            </a:pPr>
            <a:fld id="{00000000-1234-1234-1234-123412341234}" type="slidenum">
              <a:rPr lang="en"/>
              <a:t>‹N›</a:t>
            </a:fld>
            <a:endParaRPr/>
          </a:p>
        </p:txBody>
      </p:sp>
      <p:pic>
        <p:nvPicPr>
          <p:cNvPr id="119" name="Google Shape;119;p26"/>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604451" y="75851"/>
            <a:ext cx="416700" cy="470950"/>
          </a:xfrm>
          <a:prstGeom prst="rect">
            <a:avLst/>
          </a:prstGeom>
          <a:noFill/>
          <a:ln>
            <a:noFill/>
          </a:ln>
        </p:spPr>
      </p:pic>
      <p:sp>
        <p:nvSpPr>
          <p:cNvPr id="120" name="Google Shape;120;p26"/>
          <p:cNvSpPr txBox="1">
            <a:spLocks noGrp="1"/>
          </p:cNvSpPr>
          <p:nvPr>
            <p:ph type="subTitle" idx="1"/>
          </p:nvPr>
        </p:nvSpPr>
        <p:spPr>
          <a:xfrm>
            <a:off x="661950" y="2945050"/>
            <a:ext cx="4045200" cy="76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uoto">
  <p:cSld name="CAPTION_ONLY_2">
    <p:spTree>
      <p:nvGrpSpPr>
        <p:cNvPr id="1" name="Shape 1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rpo"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pic>
        <p:nvPicPr>
          <p:cNvPr id="21" name="Google Shape;21;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604451" y="75851"/>
            <a:ext cx="416700" cy="470950"/>
          </a:xfrm>
          <a:prstGeom prst="rect">
            <a:avLst/>
          </a:prstGeom>
          <a:noFill/>
          <a:ln>
            <a:noFill/>
          </a:ln>
        </p:spPr>
      </p:pic>
      <p:sp>
        <p:nvSpPr>
          <p:cNvPr id="22" name="Google Shape;22;p5"/>
          <p:cNvSpPr/>
          <p:nvPr/>
        </p:nvSpPr>
        <p:spPr>
          <a:xfrm flipH="1">
            <a:off x="8675400" y="4664425"/>
            <a:ext cx="468600" cy="479100"/>
          </a:xfrm>
          <a:prstGeom prst="rtTriangle">
            <a:avLst/>
          </a:prstGeom>
          <a:solidFill>
            <a:srgbClr val="E63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sldNum" idx="12"/>
          </p:nvPr>
        </p:nvSpPr>
        <p:spPr>
          <a:xfrm>
            <a:off x="8624858" y="4739417"/>
            <a:ext cx="548700" cy="393600"/>
          </a:xfrm>
          <a:prstGeom prst="rect">
            <a:avLst/>
          </a:prstGeom>
        </p:spPr>
        <p:txBody>
          <a:bodyPr spcFirstLastPara="1" wrap="square" lIns="91425" tIns="91425" rIns="91425" bIns="91425" anchor="ctr" anchorCtr="0">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1700" y="445025"/>
            <a:ext cx="6172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27" name="Google Shape;27;p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pic>
        <p:nvPicPr>
          <p:cNvPr id="28" name="Google Shape;28;p6"/>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604451" y="75851"/>
            <a:ext cx="416700" cy="470950"/>
          </a:xfrm>
          <a:prstGeom prst="rect">
            <a:avLst/>
          </a:prstGeom>
          <a:noFill/>
          <a:ln>
            <a:noFill/>
          </a:ln>
        </p:spPr>
      </p:pic>
      <p:sp>
        <p:nvSpPr>
          <p:cNvPr id="29" name="Google Shape;29;p6"/>
          <p:cNvSpPr/>
          <p:nvPr/>
        </p:nvSpPr>
        <p:spPr>
          <a:xfrm flipH="1">
            <a:off x="8675400" y="4664425"/>
            <a:ext cx="468600" cy="479100"/>
          </a:xfrm>
          <a:prstGeom prst="rtTriangle">
            <a:avLst/>
          </a:prstGeom>
          <a:solidFill>
            <a:srgbClr val="E63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sldNum" idx="12"/>
          </p:nvPr>
        </p:nvSpPr>
        <p:spPr>
          <a:xfrm>
            <a:off x="8624858" y="4739417"/>
            <a:ext cx="548700" cy="393600"/>
          </a:xfrm>
          <a:prstGeom prst="rect">
            <a:avLst/>
          </a:prstGeom>
        </p:spPr>
        <p:txBody>
          <a:bodyPr spcFirstLastPara="1" wrap="square" lIns="91425" tIns="91425" rIns="91425" bIns="91425" anchor="ctr" anchorCtr="0">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olo e tre colonne">
  <p:cSld name="TITLE_AND_TWO_COLUMNS_1">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445025"/>
            <a:ext cx="6172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3" name="Google Shape;33;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604451" y="75851"/>
            <a:ext cx="416700" cy="470950"/>
          </a:xfrm>
          <a:prstGeom prst="rect">
            <a:avLst/>
          </a:prstGeom>
          <a:noFill/>
          <a:ln>
            <a:noFill/>
          </a:ln>
        </p:spPr>
      </p:pic>
      <p:sp>
        <p:nvSpPr>
          <p:cNvPr id="34" name="Google Shape;34;p7"/>
          <p:cNvSpPr/>
          <p:nvPr/>
        </p:nvSpPr>
        <p:spPr>
          <a:xfrm flipH="1">
            <a:off x="8675400" y="4664425"/>
            <a:ext cx="468600" cy="479100"/>
          </a:xfrm>
          <a:prstGeom prst="rtTriangle">
            <a:avLst/>
          </a:prstGeom>
          <a:solidFill>
            <a:srgbClr val="E63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7"/>
          <p:cNvSpPr txBox="1">
            <a:spLocks noGrp="1"/>
          </p:cNvSpPr>
          <p:nvPr>
            <p:ph type="sldNum" idx="12"/>
          </p:nvPr>
        </p:nvSpPr>
        <p:spPr>
          <a:xfrm>
            <a:off x="8624858" y="4739417"/>
            <a:ext cx="548700" cy="393600"/>
          </a:xfrm>
          <a:prstGeom prst="rect">
            <a:avLst/>
          </a:prstGeom>
        </p:spPr>
        <p:txBody>
          <a:bodyPr spcFirstLastPara="1" wrap="square" lIns="91425" tIns="91425" rIns="91425" bIns="91425" anchor="ctr" anchorCtr="0">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marL="0" lvl="0" indent="0" algn="r" rtl="0">
              <a:spcBef>
                <a:spcPts val="0"/>
              </a:spcBef>
              <a:spcAft>
                <a:spcPts val="0"/>
              </a:spcAft>
              <a:buNone/>
            </a:pPr>
            <a:fld id="{00000000-1234-1234-1234-123412341234}" type="slidenum">
              <a:rPr lang="en"/>
              <a:t>‹N›</a:t>
            </a:fld>
            <a:endParaRPr/>
          </a:p>
        </p:txBody>
      </p:sp>
      <p:sp>
        <p:nvSpPr>
          <p:cNvPr id="36" name="Google Shape;36;p7"/>
          <p:cNvSpPr txBox="1">
            <a:spLocks noGrp="1"/>
          </p:cNvSpPr>
          <p:nvPr>
            <p:ph type="body" idx="1"/>
          </p:nvPr>
        </p:nvSpPr>
        <p:spPr>
          <a:xfrm>
            <a:off x="3263325" y="1076275"/>
            <a:ext cx="2607300" cy="4067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37" name="Google Shape;37;p7"/>
          <p:cNvSpPr txBox="1">
            <a:spLocks noGrp="1"/>
          </p:cNvSpPr>
          <p:nvPr>
            <p:ph type="body" idx="2"/>
          </p:nvPr>
        </p:nvSpPr>
        <p:spPr>
          <a:xfrm>
            <a:off x="6082725" y="1076275"/>
            <a:ext cx="2607300" cy="4067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38" name="Google Shape;38;p7"/>
          <p:cNvSpPr txBox="1">
            <a:spLocks noGrp="1"/>
          </p:cNvSpPr>
          <p:nvPr>
            <p:ph type="body" idx="3"/>
          </p:nvPr>
        </p:nvSpPr>
        <p:spPr>
          <a:xfrm>
            <a:off x="453963" y="1076275"/>
            <a:ext cx="2607300" cy="3980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1" name="Google Shape;41;p8"/>
          <p:cNvSpPr txBox="1">
            <a:spLocks noGrp="1"/>
          </p:cNvSpPr>
          <p:nvPr>
            <p:ph type="body" idx="1"/>
          </p:nvPr>
        </p:nvSpPr>
        <p:spPr>
          <a:xfrm>
            <a:off x="311700" y="1389600"/>
            <a:ext cx="6873000" cy="3179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pic>
        <p:nvPicPr>
          <p:cNvPr id="42" name="Google Shape;42;p8"/>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604451" y="75851"/>
            <a:ext cx="416700" cy="470950"/>
          </a:xfrm>
          <a:prstGeom prst="rect">
            <a:avLst/>
          </a:prstGeom>
          <a:noFill/>
          <a:ln>
            <a:noFill/>
          </a:ln>
        </p:spPr>
      </p:pic>
      <p:sp>
        <p:nvSpPr>
          <p:cNvPr id="43" name="Google Shape;43;p8"/>
          <p:cNvSpPr/>
          <p:nvPr/>
        </p:nvSpPr>
        <p:spPr>
          <a:xfrm flipH="1">
            <a:off x="8675400" y="4664425"/>
            <a:ext cx="468600" cy="479100"/>
          </a:xfrm>
          <a:prstGeom prst="rtTriangle">
            <a:avLst/>
          </a:prstGeom>
          <a:solidFill>
            <a:srgbClr val="E63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sldNum" idx="12"/>
          </p:nvPr>
        </p:nvSpPr>
        <p:spPr>
          <a:xfrm>
            <a:off x="8624858" y="4739417"/>
            <a:ext cx="548700" cy="393600"/>
          </a:xfrm>
          <a:prstGeom prst="rect">
            <a:avLst/>
          </a:prstGeom>
        </p:spPr>
        <p:txBody>
          <a:bodyPr spcFirstLastPara="1" wrap="square" lIns="91425" tIns="91425" rIns="91425" bIns="91425" anchor="ctr" anchorCtr="0">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olo principale">
  <p:cSld name="MAIN_POINT">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47" name="Google Shape;47;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604451" y="75851"/>
            <a:ext cx="416700" cy="4709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10"/>
          <p:cNvSpPr/>
          <p:nvPr/>
        </p:nvSpPr>
        <p:spPr>
          <a:xfrm>
            <a:off x="4572000" y="-150"/>
            <a:ext cx="4572000" cy="5143500"/>
          </a:xfrm>
          <a:prstGeom prst="rect">
            <a:avLst/>
          </a:prstGeom>
          <a:gradFill>
            <a:gsLst>
              <a:gs pos="0">
                <a:srgbClr val="6993B4"/>
              </a:gs>
              <a:gs pos="100000">
                <a:srgbClr val="FFFFFF"/>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sz="4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1" name="Google Shape;51;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2" name="Google Shape;52;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pic>
        <p:nvPicPr>
          <p:cNvPr id="53" name="Google Shape;53;p1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604446" y="75833"/>
            <a:ext cx="416700" cy="470975"/>
          </a:xfrm>
          <a:prstGeom prst="rect">
            <a:avLst/>
          </a:prstGeom>
          <a:noFill/>
          <a:ln>
            <a:noFill/>
          </a:ln>
        </p:spPr>
      </p:pic>
      <p:sp>
        <p:nvSpPr>
          <p:cNvPr id="54" name="Google Shape;54;p10"/>
          <p:cNvSpPr txBox="1">
            <a:spLocks noGrp="1"/>
          </p:cNvSpPr>
          <p:nvPr>
            <p:ph type="sldNum" idx="12"/>
          </p:nvPr>
        </p:nvSpPr>
        <p:spPr>
          <a:xfrm>
            <a:off x="8624858" y="4739417"/>
            <a:ext cx="548700" cy="393600"/>
          </a:xfrm>
          <a:prstGeom prst="rect">
            <a:avLst/>
          </a:prstGeom>
        </p:spPr>
        <p:txBody>
          <a:bodyPr spcFirstLastPara="1" wrap="square" lIns="91425" tIns="91425" rIns="91425" bIns="91425" anchor="ctr" anchorCtr="0">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6172500" cy="572700"/>
          </a:xfrm>
          <a:prstGeom prst="rect">
            <a:avLst/>
          </a:prstGeom>
          <a:noFill/>
          <a:ln>
            <a:noFill/>
          </a:ln>
        </p:spPr>
        <p:txBody>
          <a:bodyPr spcFirstLastPara="1" wrap="square" lIns="91425" tIns="91425" rIns="91425" bIns="91425" anchor="t" anchorCtr="0">
            <a:noAutofit/>
          </a:bodyPr>
          <a:lstStyle>
            <a:lvl1pPr lvl="0" rtl="0">
              <a:lnSpc>
                <a:spcPct val="80000"/>
              </a:lnSpc>
              <a:spcBef>
                <a:spcPts val="0"/>
              </a:spcBef>
              <a:spcAft>
                <a:spcPts val="0"/>
              </a:spcAft>
              <a:buClr>
                <a:srgbClr val="F9B242"/>
              </a:buClr>
              <a:buSzPts val="4800"/>
              <a:buFont typeface="Raleway SemiBold"/>
              <a:buNone/>
              <a:defRPr sz="4800">
                <a:solidFill>
                  <a:srgbClr val="F9B242"/>
                </a:solidFill>
                <a:latin typeface="Raleway SemiBold"/>
                <a:ea typeface="Raleway SemiBold"/>
                <a:cs typeface="Raleway SemiBold"/>
                <a:sym typeface="Raleway SemiBold"/>
              </a:defRPr>
            </a:lvl1pPr>
            <a:lvl2pPr lvl="1" rtl="0">
              <a:spcBef>
                <a:spcPts val="0"/>
              </a:spcBef>
              <a:spcAft>
                <a:spcPts val="0"/>
              </a:spcAft>
              <a:buClr>
                <a:schemeClr val="dk1"/>
              </a:buClr>
              <a:buSzPts val="2800"/>
              <a:buNone/>
              <a:defRPr sz="2800" b="1">
                <a:solidFill>
                  <a:schemeClr val="dk1"/>
                </a:solidFill>
              </a:defRPr>
            </a:lvl2pPr>
            <a:lvl3pPr lvl="2" rtl="0">
              <a:spcBef>
                <a:spcPts val="0"/>
              </a:spcBef>
              <a:spcAft>
                <a:spcPts val="0"/>
              </a:spcAft>
              <a:buClr>
                <a:schemeClr val="dk1"/>
              </a:buClr>
              <a:buSzPts val="2800"/>
              <a:buNone/>
              <a:defRPr sz="2800" b="1">
                <a:solidFill>
                  <a:schemeClr val="dk1"/>
                </a:solidFill>
              </a:defRPr>
            </a:lvl3pPr>
            <a:lvl4pPr lvl="3" rtl="0">
              <a:spcBef>
                <a:spcPts val="0"/>
              </a:spcBef>
              <a:spcAft>
                <a:spcPts val="0"/>
              </a:spcAft>
              <a:buClr>
                <a:schemeClr val="dk1"/>
              </a:buClr>
              <a:buSzPts val="2800"/>
              <a:buNone/>
              <a:defRPr sz="2800" b="1">
                <a:solidFill>
                  <a:schemeClr val="dk1"/>
                </a:solidFill>
              </a:defRPr>
            </a:lvl4pPr>
            <a:lvl5pPr lvl="4" rtl="0">
              <a:spcBef>
                <a:spcPts val="0"/>
              </a:spcBef>
              <a:spcAft>
                <a:spcPts val="0"/>
              </a:spcAft>
              <a:buClr>
                <a:schemeClr val="dk1"/>
              </a:buClr>
              <a:buSzPts val="2800"/>
              <a:buNone/>
              <a:defRPr sz="2800" b="1">
                <a:solidFill>
                  <a:schemeClr val="dk1"/>
                </a:solidFill>
              </a:defRPr>
            </a:lvl5pPr>
            <a:lvl6pPr lvl="5" rtl="0">
              <a:spcBef>
                <a:spcPts val="0"/>
              </a:spcBef>
              <a:spcAft>
                <a:spcPts val="0"/>
              </a:spcAft>
              <a:buClr>
                <a:schemeClr val="dk1"/>
              </a:buClr>
              <a:buSzPts val="2800"/>
              <a:buNone/>
              <a:defRPr sz="2800" b="1">
                <a:solidFill>
                  <a:schemeClr val="dk1"/>
                </a:solidFill>
              </a:defRPr>
            </a:lvl6pPr>
            <a:lvl7pPr lvl="6" rtl="0">
              <a:spcBef>
                <a:spcPts val="0"/>
              </a:spcBef>
              <a:spcAft>
                <a:spcPts val="0"/>
              </a:spcAft>
              <a:buClr>
                <a:schemeClr val="dk1"/>
              </a:buClr>
              <a:buSzPts val="2800"/>
              <a:buNone/>
              <a:defRPr sz="2800" b="1">
                <a:solidFill>
                  <a:schemeClr val="dk1"/>
                </a:solidFill>
              </a:defRPr>
            </a:lvl7pPr>
            <a:lvl8pPr lvl="7" rtl="0">
              <a:spcBef>
                <a:spcPts val="0"/>
              </a:spcBef>
              <a:spcAft>
                <a:spcPts val="0"/>
              </a:spcAft>
              <a:buClr>
                <a:schemeClr val="dk1"/>
              </a:buClr>
              <a:buSzPts val="2800"/>
              <a:buNone/>
              <a:defRPr sz="2800" b="1">
                <a:solidFill>
                  <a:schemeClr val="dk1"/>
                </a:solidFill>
              </a:defRPr>
            </a:lvl8pPr>
            <a:lvl9pPr lvl="8" rtl="0">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55600" rtl="0">
              <a:lnSpc>
                <a:spcPct val="110000"/>
              </a:lnSpc>
              <a:spcBef>
                <a:spcPts val="0"/>
              </a:spcBef>
              <a:spcAft>
                <a:spcPts val="0"/>
              </a:spcAft>
              <a:buSzPts val="2000"/>
              <a:buFont typeface="Avenir"/>
              <a:buChar char="●"/>
              <a:defRPr sz="2000">
                <a:latin typeface="Avenir"/>
                <a:ea typeface="Avenir"/>
                <a:cs typeface="Avenir"/>
                <a:sym typeface="Avenir"/>
              </a:defRPr>
            </a:lvl1pPr>
            <a:lvl2pPr marL="914400" lvl="1" indent="-355600" rtl="0">
              <a:lnSpc>
                <a:spcPct val="110000"/>
              </a:lnSpc>
              <a:spcBef>
                <a:spcPts val="1600"/>
              </a:spcBef>
              <a:spcAft>
                <a:spcPts val="0"/>
              </a:spcAft>
              <a:buSzPts val="2000"/>
              <a:buFont typeface="Avenir"/>
              <a:buChar char="○"/>
              <a:defRPr sz="2000">
                <a:latin typeface="Avenir"/>
                <a:ea typeface="Avenir"/>
                <a:cs typeface="Avenir"/>
                <a:sym typeface="Avenir"/>
              </a:defRPr>
            </a:lvl2pPr>
            <a:lvl3pPr marL="1371600" lvl="2" indent="-355600" rtl="0">
              <a:lnSpc>
                <a:spcPct val="110000"/>
              </a:lnSpc>
              <a:spcBef>
                <a:spcPts val="1600"/>
              </a:spcBef>
              <a:spcAft>
                <a:spcPts val="0"/>
              </a:spcAft>
              <a:buSzPts val="2000"/>
              <a:buFont typeface="Avenir"/>
              <a:buChar char="■"/>
              <a:defRPr sz="2000">
                <a:latin typeface="Avenir"/>
                <a:ea typeface="Avenir"/>
                <a:cs typeface="Avenir"/>
                <a:sym typeface="Avenir"/>
              </a:defRPr>
            </a:lvl3pPr>
            <a:lvl4pPr marL="1828800" lvl="3" indent="-355600" rtl="0">
              <a:lnSpc>
                <a:spcPct val="110000"/>
              </a:lnSpc>
              <a:spcBef>
                <a:spcPts val="1600"/>
              </a:spcBef>
              <a:spcAft>
                <a:spcPts val="0"/>
              </a:spcAft>
              <a:buSzPts val="2000"/>
              <a:buFont typeface="Avenir"/>
              <a:buChar char="●"/>
              <a:defRPr sz="2000">
                <a:latin typeface="Avenir"/>
                <a:ea typeface="Avenir"/>
                <a:cs typeface="Avenir"/>
                <a:sym typeface="Avenir"/>
              </a:defRPr>
            </a:lvl4pPr>
            <a:lvl5pPr marL="2286000" lvl="4" indent="-355600" rtl="0">
              <a:lnSpc>
                <a:spcPct val="110000"/>
              </a:lnSpc>
              <a:spcBef>
                <a:spcPts val="1600"/>
              </a:spcBef>
              <a:spcAft>
                <a:spcPts val="0"/>
              </a:spcAft>
              <a:buSzPts val="2000"/>
              <a:buFont typeface="Avenir"/>
              <a:buChar char="○"/>
              <a:defRPr sz="2000">
                <a:latin typeface="Avenir"/>
                <a:ea typeface="Avenir"/>
                <a:cs typeface="Avenir"/>
                <a:sym typeface="Avenir"/>
              </a:defRPr>
            </a:lvl5pPr>
            <a:lvl6pPr marL="2743200" lvl="5" indent="-355600" rtl="0">
              <a:lnSpc>
                <a:spcPct val="110000"/>
              </a:lnSpc>
              <a:spcBef>
                <a:spcPts val="1600"/>
              </a:spcBef>
              <a:spcAft>
                <a:spcPts val="0"/>
              </a:spcAft>
              <a:buSzPts val="2000"/>
              <a:buFont typeface="Avenir"/>
              <a:buChar char="■"/>
              <a:defRPr sz="2000">
                <a:latin typeface="Avenir"/>
                <a:ea typeface="Avenir"/>
                <a:cs typeface="Avenir"/>
                <a:sym typeface="Avenir"/>
              </a:defRPr>
            </a:lvl6pPr>
            <a:lvl7pPr marL="3200400" lvl="6" indent="-355600" rtl="0">
              <a:lnSpc>
                <a:spcPct val="110000"/>
              </a:lnSpc>
              <a:spcBef>
                <a:spcPts val="1600"/>
              </a:spcBef>
              <a:spcAft>
                <a:spcPts val="0"/>
              </a:spcAft>
              <a:buSzPts val="2000"/>
              <a:buFont typeface="Avenir"/>
              <a:buChar char="●"/>
              <a:defRPr sz="2000">
                <a:latin typeface="Avenir"/>
                <a:ea typeface="Avenir"/>
                <a:cs typeface="Avenir"/>
                <a:sym typeface="Avenir"/>
              </a:defRPr>
            </a:lvl7pPr>
            <a:lvl8pPr marL="3657600" lvl="7" indent="-355600" rtl="0">
              <a:lnSpc>
                <a:spcPct val="110000"/>
              </a:lnSpc>
              <a:spcBef>
                <a:spcPts val="1600"/>
              </a:spcBef>
              <a:spcAft>
                <a:spcPts val="0"/>
              </a:spcAft>
              <a:buSzPts val="2000"/>
              <a:buFont typeface="Avenir"/>
              <a:buChar char="○"/>
              <a:defRPr sz="2000">
                <a:latin typeface="Avenir"/>
                <a:ea typeface="Avenir"/>
                <a:cs typeface="Avenir"/>
                <a:sym typeface="Avenir"/>
              </a:defRPr>
            </a:lvl8pPr>
            <a:lvl9pPr marL="4114800" lvl="8" indent="-355600" rtl="0">
              <a:lnSpc>
                <a:spcPct val="110000"/>
              </a:lnSpc>
              <a:spcBef>
                <a:spcPts val="1600"/>
              </a:spcBef>
              <a:spcAft>
                <a:spcPts val="1600"/>
              </a:spcAft>
              <a:buSzPts val="2000"/>
              <a:buFont typeface="Avenir"/>
              <a:buChar char="■"/>
              <a:defRPr sz="2000">
                <a:latin typeface="Avenir"/>
                <a:ea typeface="Avenir"/>
                <a:cs typeface="Avenir"/>
                <a:sym typeface="Aveni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b="1">
                <a:solidFill>
                  <a:schemeClr val="dk2"/>
                </a:solidFill>
              </a:defRPr>
            </a:lvl1pPr>
            <a:lvl2pPr lvl="1" algn="r" rtl="0">
              <a:buNone/>
              <a:defRPr sz="1000" b="1">
                <a:solidFill>
                  <a:schemeClr val="dk2"/>
                </a:solidFill>
              </a:defRPr>
            </a:lvl2pPr>
            <a:lvl3pPr lvl="2" algn="r" rtl="0">
              <a:buNone/>
              <a:defRPr sz="1000" b="1">
                <a:solidFill>
                  <a:schemeClr val="dk2"/>
                </a:solidFill>
              </a:defRPr>
            </a:lvl3pPr>
            <a:lvl4pPr lvl="3" algn="r" rtl="0">
              <a:buNone/>
              <a:defRPr sz="1000" b="1">
                <a:solidFill>
                  <a:schemeClr val="dk2"/>
                </a:solidFill>
              </a:defRPr>
            </a:lvl4pPr>
            <a:lvl5pPr lvl="4" algn="r" rtl="0">
              <a:buNone/>
              <a:defRPr sz="1000" b="1">
                <a:solidFill>
                  <a:schemeClr val="dk2"/>
                </a:solidFill>
              </a:defRPr>
            </a:lvl5pPr>
            <a:lvl6pPr lvl="5" algn="r" rtl="0">
              <a:buNone/>
              <a:defRPr sz="1000" b="1">
                <a:solidFill>
                  <a:schemeClr val="dk2"/>
                </a:solidFill>
              </a:defRPr>
            </a:lvl6pPr>
            <a:lvl7pPr lvl="6" algn="r" rtl="0">
              <a:buNone/>
              <a:defRPr sz="1000" b="1">
                <a:solidFill>
                  <a:schemeClr val="dk2"/>
                </a:solidFill>
              </a:defRPr>
            </a:lvl7pPr>
            <a:lvl8pPr lvl="7" algn="r" rtl="0">
              <a:buNone/>
              <a:defRPr sz="1000" b="1">
                <a:solidFill>
                  <a:schemeClr val="dk2"/>
                </a:solidFill>
              </a:defRPr>
            </a:lvl8pPr>
            <a:lvl9pPr lvl="8" algn="r" rtl="0">
              <a:buNone/>
              <a:defRPr sz="1000" b="1">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2" name="Google Shape;7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73" name="Google Shape;7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coornet.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cran.r-project.org/package=CooRTwee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txBox="1">
            <a:spLocks noGrp="1"/>
          </p:cNvSpPr>
          <p:nvPr>
            <p:ph type="subTitle" idx="1"/>
          </p:nvPr>
        </p:nvSpPr>
        <p:spPr>
          <a:xfrm>
            <a:off x="280225" y="2176075"/>
            <a:ext cx="4089300" cy="19554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900" b="1">
                <a:solidFill>
                  <a:srgbClr val="F9B242"/>
                </a:solidFill>
                <a:latin typeface="Raleway"/>
                <a:ea typeface="Raleway"/>
                <a:cs typeface="Raleway"/>
                <a:sym typeface="Raleway"/>
              </a:rPr>
              <a:t>Using Semantic Visual Clustering with LLMs to Detect Coordinated Manipulative Narratives in Online Gambling Networks</a:t>
            </a:r>
            <a:endParaRPr sz="1900" b="1">
              <a:solidFill>
                <a:srgbClr val="F9B242"/>
              </a:solidFill>
              <a:latin typeface="Raleway"/>
              <a:ea typeface="Raleway"/>
              <a:cs typeface="Raleway"/>
              <a:sym typeface="Raleway"/>
            </a:endParaRPr>
          </a:p>
          <a:p>
            <a:pPr marL="0" lvl="0" indent="0" algn="l" rtl="0">
              <a:spcBef>
                <a:spcPts val="0"/>
              </a:spcBef>
              <a:spcAft>
                <a:spcPts val="0"/>
              </a:spcAft>
              <a:buNone/>
            </a:pPr>
            <a:endParaRPr sz="2200">
              <a:solidFill>
                <a:srgbClr val="F9B242"/>
              </a:solidFill>
              <a:latin typeface="Raleway SemiBold"/>
              <a:ea typeface="Raleway SemiBold"/>
              <a:cs typeface="Raleway SemiBold"/>
              <a:sym typeface="Raleway SemiBold"/>
            </a:endParaRPr>
          </a:p>
        </p:txBody>
      </p:sp>
      <p:pic>
        <p:nvPicPr>
          <p:cNvPr id="126" name="Google Shape;126;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51776" y="229050"/>
            <a:ext cx="2169678" cy="761200"/>
          </a:xfrm>
          <a:prstGeom prst="rect">
            <a:avLst/>
          </a:prstGeom>
          <a:noFill/>
          <a:ln>
            <a:noFill/>
          </a:ln>
        </p:spPr>
      </p:pic>
      <p:pic>
        <p:nvPicPr>
          <p:cNvPr id="127" name="Google Shape;127;p27"/>
          <p:cNvPicPr preferRelativeResize="0"/>
          <p:nvPr/>
        </p:nvPicPr>
        <p:blipFill rotWithShape="1">
          <a:blip r:embed="rId4" cstate="screen">
            <a:alphaModFix/>
            <a:extLst>
              <a:ext uri="{28A0092B-C50C-407E-A947-70E740481C1C}">
                <a14:useLocalDpi xmlns:a14="http://schemas.microsoft.com/office/drawing/2010/main"/>
              </a:ext>
            </a:extLst>
          </a:blip>
          <a:srcRect l="-3529"/>
          <a:stretch/>
        </p:blipFill>
        <p:spPr>
          <a:xfrm>
            <a:off x="4607550" y="116000"/>
            <a:ext cx="4536452" cy="5025149"/>
          </a:xfrm>
          <a:prstGeom prst="rect">
            <a:avLst/>
          </a:prstGeom>
          <a:noFill/>
          <a:ln>
            <a:noFill/>
          </a:ln>
        </p:spPr>
      </p:pic>
      <p:pic>
        <p:nvPicPr>
          <p:cNvPr id="128" name="Google Shape;128;p2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458220" y="1763398"/>
            <a:ext cx="2539355" cy="1969251"/>
          </a:xfrm>
          <a:prstGeom prst="rect">
            <a:avLst/>
          </a:prstGeom>
          <a:noFill/>
          <a:ln>
            <a:noFill/>
          </a:ln>
        </p:spPr>
      </p:pic>
      <p:pic>
        <p:nvPicPr>
          <p:cNvPr id="129" name="Google Shape;129;p27"/>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890239" y="1471011"/>
            <a:ext cx="831589" cy="684272"/>
          </a:xfrm>
          <a:prstGeom prst="rect">
            <a:avLst/>
          </a:prstGeom>
          <a:noFill/>
          <a:ln>
            <a:noFill/>
          </a:ln>
        </p:spPr>
      </p:pic>
      <p:pic>
        <p:nvPicPr>
          <p:cNvPr id="130" name="Google Shape;130;p27"/>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flipH="1">
            <a:off x="6721829" y="3531310"/>
            <a:ext cx="682267" cy="684272"/>
          </a:xfrm>
          <a:prstGeom prst="rect">
            <a:avLst/>
          </a:prstGeom>
          <a:noFill/>
          <a:ln>
            <a:noFill/>
          </a:ln>
        </p:spPr>
      </p:pic>
      <p:pic>
        <p:nvPicPr>
          <p:cNvPr id="131" name="Google Shape;131;p27"/>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7608274" y="3892142"/>
            <a:ext cx="862487" cy="761209"/>
          </a:xfrm>
          <a:prstGeom prst="rect">
            <a:avLst/>
          </a:prstGeom>
          <a:noFill/>
          <a:ln>
            <a:noFill/>
          </a:ln>
        </p:spPr>
      </p:pic>
      <p:pic>
        <p:nvPicPr>
          <p:cNvPr id="132" name="Google Shape;132;p27"/>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5143500" y="3519257"/>
            <a:ext cx="1690808" cy="1468144"/>
          </a:xfrm>
          <a:prstGeom prst="rect">
            <a:avLst/>
          </a:prstGeom>
          <a:noFill/>
          <a:ln>
            <a:noFill/>
          </a:ln>
        </p:spPr>
      </p:pic>
      <p:pic>
        <p:nvPicPr>
          <p:cNvPr id="133" name="Google Shape;133;p27"/>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5371301" y="2176069"/>
            <a:ext cx="1010416" cy="1176523"/>
          </a:xfrm>
          <a:prstGeom prst="rect">
            <a:avLst/>
          </a:prstGeom>
          <a:noFill/>
          <a:ln>
            <a:noFill/>
          </a:ln>
        </p:spPr>
      </p:pic>
      <p:pic>
        <p:nvPicPr>
          <p:cNvPr id="134" name="Google Shape;134;p27"/>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7262306" y="845250"/>
            <a:ext cx="1208452" cy="1310033"/>
          </a:xfrm>
          <a:prstGeom prst="rect">
            <a:avLst/>
          </a:prstGeom>
          <a:noFill/>
          <a:ln>
            <a:noFill/>
          </a:ln>
        </p:spPr>
      </p:pic>
      <p:sp>
        <p:nvSpPr>
          <p:cNvPr id="135" name="Google Shape;135;p27"/>
          <p:cNvSpPr txBox="1"/>
          <p:nvPr/>
        </p:nvSpPr>
        <p:spPr>
          <a:xfrm>
            <a:off x="291100" y="3860050"/>
            <a:ext cx="20910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b="1">
                <a:solidFill>
                  <a:schemeClr val="dk1"/>
                </a:solidFill>
                <a:latin typeface="Avenir"/>
                <a:ea typeface="Avenir"/>
                <a:cs typeface="Avenir"/>
                <a:sym typeface="Avenir"/>
              </a:rPr>
              <a:t>Massimo Terenzi</a:t>
            </a:r>
            <a:endParaRPr b="1">
              <a:solidFill>
                <a:schemeClr val="dk1"/>
              </a:solidFill>
              <a:latin typeface="Avenir"/>
              <a:ea typeface="Avenir"/>
              <a:cs typeface="Avenir"/>
              <a:sym typeface="Avenir"/>
            </a:endParaRPr>
          </a:p>
          <a:p>
            <a:pPr marL="0" lvl="0" indent="0" algn="l" rtl="0">
              <a:spcBef>
                <a:spcPts val="0"/>
              </a:spcBef>
              <a:spcAft>
                <a:spcPts val="0"/>
              </a:spcAft>
              <a:buClr>
                <a:schemeClr val="dk1"/>
              </a:buClr>
              <a:buSzPts val="1100"/>
              <a:buFont typeface="Arial"/>
              <a:buNone/>
            </a:pPr>
            <a:r>
              <a:rPr lang="en" sz="1000" b="1" i="1">
                <a:solidFill>
                  <a:schemeClr val="dk1"/>
                </a:solidFill>
                <a:latin typeface="Avenir"/>
                <a:ea typeface="Avenir"/>
                <a:cs typeface="Avenir"/>
                <a:sym typeface="Avenir"/>
              </a:rPr>
              <a:t>Postdoctoral researcher </a:t>
            </a:r>
            <a:endParaRPr sz="1000" b="1" i="1">
              <a:solidFill>
                <a:schemeClr val="dk1"/>
              </a:solidFill>
              <a:latin typeface="Avenir"/>
              <a:ea typeface="Avenir"/>
              <a:cs typeface="Avenir"/>
              <a:sym typeface="Avenir"/>
            </a:endParaRPr>
          </a:p>
          <a:p>
            <a:pPr marL="0" lvl="0" indent="0" algn="l" rtl="0">
              <a:spcBef>
                <a:spcPts val="0"/>
              </a:spcBef>
              <a:spcAft>
                <a:spcPts val="0"/>
              </a:spcAft>
              <a:buClr>
                <a:schemeClr val="dk1"/>
              </a:buClr>
              <a:buSzPts val="1100"/>
              <a:buFont typeface="Arial"/>
              <a:buNone/>
            </a:pPr>
            <a:r>
              <a:rPr lang="en" sz="1000" b="1">
                <a:solidFill>
                  <a:schemeClr val="dk1"/>
                </a:solidFill>
                <a:latin typeface="Avenir"/>
                <a:ea typeface="Avenir"/>
                <a:cs typeface="Avenir"/>
                <a:sym typeface="Avenir"/>
              </a:rPr>
              <a:t>University of Urbino Carlo Bo</a:t>
            </a:r>
            <a:endParaRPr sz="1000" b="1">
              <a:solidFill>
                <a:schemeClr val="dk1"/>
              </a:solidFill>
              <a:latin typeface="Avenir"/>
              <a:ea typeface="Avenir"/>
              <a:cs typeface="Avenir"/>
              <a:sym typeface="Avenir"/>
            </a:endParaRPr>
          </a:p>
          <a:p>
            <a:pPr marL="0" lvl="0" indent="0" algn="l" rtl="0">
              <a:spcBef>
                <a:spcPts val="0"/>
              </a:spcBef>
              <a:spcAft>
                <a:spcPts val="0"/>
              </a:spcAft>
              <a:buClr>
                <a:schemeClr val="dk1"/>
              </a:buClr>
              <a:buSzPts val="1100"/>
              <a:buFont typeface="Arial"/>
              <a:buNone/>
            </a:pPr>
            <a:r>
              <a:rPr lang="en" sz="1000" b="1">
                <a:solidFill>
                  <a:schemeClr val="dk1"/>
                </a:solidFill>
                <a:latin typeface="Avenir"/>
                <a:ea typeface="Avenir"/>
                <a:cs typeface="Avenir"/>
                <a:sym typeface="Avenir"/>
              </a:rPr>
              <a:t>massimo.terenzi@uniurb.it</a:t>
            </a:r>
            <a:endParaRPr sz="1000" b="1">
              <a:solidFill>
                <a:schemeClr val="dk1"/>
              </a:solidFill>
              <a:latin typeface="Avenir"/>
              <a:ea typeface="Avenir"/>
              <a:cs typeface="Avenir"/>
              <a:sym typeface="Avenir"/>
            </a:endParaRPr>
          </a:p>
        </p:txBody>
      </p:sp>
      <p:pic>
        <p:nvPicPr>
          <p:cNvPr id="136" name="Google Shape;136;p27"/>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727325" y="226762"/>
            <a:ext cx="1428525" cy="765788"/>
          </a:xfrm>
          <a:prstGeom prst="rect">
            <a:avLst/>
          </a:prstGeom>
          <a:noFill/>
          <a:ln>
            <a:noFill/>
          </a:ln>
        </p:spPr>
      </p:pic>
      <p:pic>
        <p:nvPicPr>
          <p:cNvPr id="137" name="Google Shape;137;p27" descr="MTA TK Political and Legal Text Mining and Artificial Intelligence  Laboratory (poltextLAB)"/>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291100" y="1201413"/>
            <a:ext cx="4842158" cy="765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311700" y="555600"/>
            <a:ext cx="6810300"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and methods: AI embeddings</a:t>
            </a:r>
            <a:endParaRPr/>
          </a:p>
        </p:txBody>
      </p:sp>
      <p:pic>
        <p:nvPicPr>
          <p:cNvPr id="205" name="Google Shape;205;p3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83025" y="2585148"/>
            <a:ext cx="7377952" cy="2068375"/>
          </a:xfrm>
          <a:prstGeom prst="rect">
            <a:avLst/>
          </a:prstGeom>
          <a:noFill/>
          <a:ln>
            <a:noFill/>
          </a:ln>
        </p:spPr>
      </p:pic>
      <p:sp>
        <p:nvSpPr>
          <p:cNvPr id="206" name="Google Shape;206;p36"/>
          <p:cNvSpPr txBox="1"/>
          <p:nvPr/>
        </p:nvSpPr>
        <p:spPr>
          <a:xfrm>
            <a:off x="2604450" y="1803900"/>
            <a:ext cx="39351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lt1"/>
                </a:solidFill>
                <a:highlight>
                  <a:schemeClr val="dk1"/>
                </a:highlight>
                <a:latin typeface="Raleway SemiBold"/>
                <a:ea typeface="Raleway SemiBold"/>
                <a:cs typeface="Raleway SemiBold"/>
                <a:sym typeface="Raleway SemiBold"/>
              </a:rPr>
              <a:t>OpenAI text-embedding-3-large</a:t>
            </a:r>
            <a:endParaRPr sz="2000">
              <a:solidFill>
                <a:schemeClr val="lt1"/>
              </a:solidFill>
              <a:highlight>
                <a:schemeClr val="dk1"/>
              </a:highlight>
              <a:latin typeface="Raleway SemiBold"/>
              <a:ea typeface="Raleway SemiBold"/>
              <a:cs typeface="Raleway SemiBold"/>
              <a:sym typeface="Raleway SemiBold"/>
            </a:endParaRPr>
          </a:p>
        </p:txBody>
      </p:sp>
      <p:sp>
        <p:nvSpPr>
          <p:cNvPr id="207" name="Google Shape;207;p36"/>
          <p:cNvSpPr txBox="1"/>
          <p:nvPr/>
        </p:nvSpPr>
        <p:spPr>
          <a:xfrm>
            <a:off x="1881900" y="1311300"/>
            <a:ext cx="53802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latin typeface="Avenir"/>
                <a:ea typeface="Avenir"/>
                <a:cs typeface="Avenir"/>
                <a:sym typeface="Avenir"/>
              </a:rPr>
              <a:t>Model used:</a:t>
            </a:r>
            <a:endParaRPr sz="2000">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311700" y="555600"/>
            <a:ext cx="8328300"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9B242"/>
                </a:solidFill>
              </a:rPr>
              <a:t>Data and methods: data reduction and clustering</a:t>
            </a:r>
            <a:endParaRPr baseline="30000">
              <a:solidFill>
                <a:srgbClr val="F9B242"/>
              </a:solidFill>
            </a:endParaRPr>
          </a:p>
        </p:txBody>
      </p:sp>
      <p:sp>
        <p:nvSpPr>
          <p:cNvPr id="213" name="Google Shape;213;p37"/>
          <p:cNvSpPr txBox="1">
            <a:spLocks noGrp="1"/>
          </p:cNvSpPr>
          <p:nvPr>
            <p:ph type="body" idx="1"/>
          </p:nvPr>
        </p:nvSpPr>
        <p:spPr>
          <a:xfrm>
            <a:off x="311700" y="1229875"/>
            <a:ext cx="8328300" cy="31794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AutoNum type="arabicPeriod"/>
            </a:pPr>
            <a:r>
              <a:rPr lang="en" sz="1600"/>
              <a:t>Applied PCA to reduce the dimensionality, retaining 50 principal components that preserved 85% of the original variance.</a:t>
            </a:r>
            <a:endParaRPr sz="1600"/>
          </a:p>
          <a:p>
            <a:pPr marL="457200" lvl="0" indent="-330200" algn="l" rtl="0">
              <a:lnSpc>
                <a:spcPct val="150000"/>
              </a:lnSpc>
              <a:spcBef>
                <a:spcPts val="0"/>
              </a:spcBef>
              <a:spcAft>
                <a:spcPts val="0"/>
              </a:spcAft>
              <a:buSzPts val="1600"/>
              <a:buAutoNum type="arabicPeriod"/>
            </a:pPr>
            <a:r>
              <a:rPr lang="en" sz="1600"/>
              <a:t>Utilized UMAP for 2D visualization, balancing local and global relationships; selected optimal parameters: n_neighbors = 30 and min_dist = 0.1.</a:t>
            </a:r>
            <a:endParaRPr sz="1600"/>
          </a:p>
          <a:p>
            <a:pPr marL="457200" lvl="0" indent="-330200" algn="l" rtl="0">
              <a:lnSpc>
                <a:spcPct val="150000"/>
              </a:lnSpc>
              <a:spcBef>
                <a:spcPts val="0"/>
              </a:spcBef>
              <a:spcAft>
                <a:spcPts val="0"/>
              </a:spcAft>
              <a:buSzPts val="1600"/>
              <a:buAutoNum type="arabicPeriod"/>
            </a:pPr>
            <a:r>
              <a:rPr lang="en" sz="1600"/>
              <a:t>Employed HDBSCAN to identify density-based clusters, effectively managing noise and outliers.</a:t>
            </a:r>
            <a:endParaRPr sz="1600"/>
          </a:p>
          <a:p>
            <a:pPr marL="457200" lvl="0" indent="-330200" algn="l" rtl="0">
              <a:lnSpc>
                <a:spcPct val="150000"/>
              </a:lnSpc>
              <a:spcBef>
                <a:spcPts val="0"/>
              </a:spcBef>
              <a:spcAft>
                <a:spcPts val="0"/>
              </a:spcAft>
              <a:buSzPts val="1600"/>
              <a:buAutoNum type="arabicPeriod"/>
            </a:pPr>
            <a:r>
              <a:rPr lang="en" sz="1600"/>
              <a:t>Tested multiple min_cluster_size values, finding that 50 provided optimal clustering, resulting in 11 distinct clusters.</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8"/>
          <p:cNvSpPr txBox="1">
            <a:spLocks noGrp="1"/>
          </p:cNvSpPr>
          <p:nvPr>
            <p:ph type="body" idx="1"/>
          </p:nvPr>
        </p:nvSpPr>
        <p:spPr>
          <a:xfrm>
            <a:off x="743850" y="4509600"/>
            <a:ext cx="7464000" cy="633900"/>
          </a:xfrm>
          <a:prstGeom prst="rect">
            <a:avLst/>
          </a:prstGeom>
        </p:spPr>
        <p:txBody>
          <a:bodyPr spcFirstLastPara="1" wrap="square" lIns="91425" tIns="91425" rIns="91425" bIns="91425" anchor="ctr" anchorCtr="0">
            <a:noAutofit/>
          </a:bodyPr>
          <a:lstStyle/>
          <a:p>
            <a:pPr marL="0" lvl="0" indent="0" algn="ctr" rtl="0">
              <a:lnSpc>
                <a:spcPct val="110000"/>
              </a:lnSpc>
              <a:spcBef>
                <a:spcPts val="0"/>
              </a:spcBef>
              <a:spcAft>
                <a:spcPts val="0"/>
              </a:spcAft>
              <a:buNone/>
            </a:pPr>
            <a:r>
              <a:rPr lang="en"/>
              <a:t>30 nearest neighbors; minimum density = 0.1</a:t>
            </a:r>
            <a:endParaRPr/>
          </a:p>
        </p:txBody>
      </p:sp>
      <p:sp>
        <p:nvSpPr>
          <p:cNvPr id="219" name="Google Shape;219;p38"/>
          <p:cNvSpPr txBox="1">
            <a:spLocks noGrp="1"/>
          </p:cNvSpPr>
          <p:nvPr>
            <p:ph type="title"/>
          </p:nvPr>
        </p:nvSpPr>
        <p:spPr>
          <a:xfrm>
            <a:off x="311700" y="555600"/>
            <a:ext cx="8328300"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and methods: data reduction and clustering</a:t>
            </a:r>
            <a:endParaRPr/>
          </a:p>
        </p:txBody>
      </p:sp>
      <p:pic>
        <p:nvPicPr>
          <p:cNvPr id="220" name="Google Shape;220;p3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349600" y="1311300"/>
            <a:ext cx="6252500" cy="2928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p:nvPr/>
        </p:nvSpPr>
        <p:spPr>
          <a:xfrm>
            <a:off x="311700" y="4429400"/>
            <a:ext cx="2428800" cy="4002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1600"/>
              </a:spcAft>
              <a:buNone/>
            </a:pPr>
            <a:r>
              <a:rPr lang="en">
                <a:solidFill>
                  <a:schemeClr val="dk1"/>
                </a:solidFill>
                <a:latin typeface="Avenir"/>
                <a:ea typeface="Avenir"/>
                <a:cs typeface="Avenir"/>
                <a:sym typeface="Avenir"/>
              </a:rPr>
              <a:t>Examples from cluster 1 </a:t>
            </a:r>
            <a:endParaRPr>
              <a:solidFill>
                <a:schemeClr val="dk1"/>
              </a:solidFill>
              <a:latin typeface="Avenir"/>
              <a:ea typeface="Avenir"/>
              <a:cs typeface="Avenir"/>
              <a:sym typeface="Avenir"/>
            </a:endParaRPr>
          </a:p>
        </p:txBody>
      </p:sp>
      <p:sp>
        <p:nvSpPr>
          <p:cNvPr id="226" name="Google Shape;226;p39"/>
          <p:cNvSpPr txBox="1">
            <a:spLocks noGrp="1"/>
          </p:cNvSpPr>
          <p:nvPr>
            <p:ph type="title"/>
          </p:nvPr>
        </p:nvSpPr>
        <p:spPr>
          <a:xfrm>
            <a:off x="311700" y="555600"/>
            <a:ext cx="8328300"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Cluster analysis: {c.1} luxurious lifestyle</a:t>
            </a:r>
            <a:endParaRPr/>
          </a:p>
        </p:txBody>
      </p:sp>
      <p:pic>
        <p:nvPicPr>
          <p:cNvPr id="227" name="Google Shape;227;p3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534950" y="1747100"/>
            <a:ext cx="2682300" cy="2682300"/>
          </a:xfrm>
          <a:prstGeom prst="rect">
            <a:avLst/>
          </a:prstGeom>
          <a:noFill/>
          <a:ln>
            <a:noFill/>
          </a:ln>
        </p:spPr>
      </p:pic>
      <p:pic>
        <p:nvPicPr>
          <p:cNvPr id="228" name="Google Shape;228;p3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418150" y="1747100"/>
            <a:ext cx="2682300" cy="2682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0"/>
          <p:cNvSpPr txBox="1"/>
          <p:nvPr/>
        </p:nvSpPr>
        <p:spPr>
          <a:xfrm>
            <a:off x="311700" y="4429400"/>
            <a:ext cx="2428800" cy="4002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1600"/>
              </a:spcAft>
              <a:buNone/>
            </a:pPr>
            <a:r>
              <a:rPr lang="en">
                <a:solidFill>
                  <a:schemeClr val="dk1"/>
                </a:solidFill>
                <a:latin typeface="Avenir"/>
                <a:ea typeface="Avenir"/>
                <a:cs typeface="Avenir"/>
                <a:sym typeface="Avenir"/>
              </a:rPr>
              <a:t>Examples from clusters 2, 3 </a:t>
            </a:r>
            <a:endParaRPr>
              <a:solidFill>
                <a:schemeClr val="dk1"/>
              </a:solidFill>
              <a:latin typeface="Avenir"/>
              <a:ea typeface="Avenir"/>
              <a:cs typeface="Avenir"/>
              <a:sym typeface="Avenir"/>
            </a:endParaRPr>
          </a:p>
        </p:txBody>
      </p:sp>
      <p:sp>
        <p:nvSpPr>
          <p:cNvPr id="234" name="Google Shape;234;p40"/>
          <p:cNvSpPr txBox="1">
            <a:spLocks noGrp="1"/>
          </p:cNvSpPr>
          <p:nvPr>
            <p:ph type="title"/>
          </p:nvPr>
        </p:nvSpPr>
        <p:spPr>
          <a:xfrm>
            <a:off x="311700" y="555600"/>
            <a:ext cx="8328300"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Cluster analysis: {c.2;c.3} linguistic groups </a:t>
            </a:r>
            <a:endParaRPr/>
          </a:p>
        </p:txBody>
      </p:sp>
      <p:pic>
        <p:nvPicPr>
          <p:cNvPr id="235" name="Google Shape;235;p4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740498" y="1556225"/>
            <a:ext cx="1839800" cy="3273375"/>
          </a:xfrm>
          <a:prstGeom prst="rect">
            <a:avLst/>
          </a:prstGeom>
          <a:noFill/>
          <a:ln>
            <a:noFill/>
          </a:ln>
        </p:spPr>
      </p:pic>
      <p:pic>
        <p:nvPicPr>
          <p:cNvPr id="236" name="Google Shape;236;p4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716050" y="1517225"/>
            <a:ext cx="1586400" cy="3351375"/>
          </a:xfrm>
          <a:prstGeom prst="rect">
            <a:avLst/>
          </a:prstGeom>
          <a:noFill/>
          <a:ln>
            <a:noFill/>
          </a:ln>
        </p:spPr>
      </p:pic>
      <p:pic>
        <p:nvPicPr>
          <p:cNvPr id="237" name="Google Shape;237;p4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97700" y="1517234"/>
            <a:ext cx="1797325" cy="2614291"/>
          </a:xfrm>
          <a:prstGeom prst="rect">
            <a:avLst/>
          </a:prstGeom>
          <a:noFill/>
          <a:ln>
            <a:noFill/>
          </a:ln>
        </p:spPr>
      </p:pic>
      <p:pic>
        <p:nvPicPr>
          <p:cNvPr id="238" name="Google Shape;238;p4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438200" y="1517229"/>
            <a:ext cx="2231039" cy="3351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1"/>
          <p:cNvSpPr txBox="1"/>
          <p:nvPr/>
        </p:nvSpPr>
        <p:spPr>
          <a:xfrm>
            <a:off x="311700" y="4429400"/>
            <a:ext cx="2428800" cy="4002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1600"/>
              </a:spcAft>
              <a:buNone/>
            </a:pPr>
            <a:r>
              <a:rPr lang="en">
                <a:solidFill>
                  <a:schemeClr val="dk1"/>
                </a:solidFill>
                <a:latin typeface="Avenir"/>
                <a:ea typeface="Avenir"/>
                <a:cs typeface="Avenir"/>
                <a:sym typeface="Avenir"/>
              </a:rPr>
              <a:t>Examples from cluster 4 </a:t>
            </a:r>
            <a:endParaRPr>
              <a:solidFill>
                <a:schemeClr val="dk1"/>
              </a:solidFill>
              <a:latin typeface="Avenir"/>
              <a:ea typeface="Avenir"/>
              <a:cs typeface="Avenir"/>
              <a:sym typeface="Avenir"/>
            </a:endParaRPr>
          </a:p>
        </p:txBody>
      </p:sp>
      <p:sp>
        <p:nvSpPr>
          <p:cNvPr id="244" name="Google Shape;244;p41"/>
          <p:cNvSpPr txBox="1">
            <a:spLocks noGrp="1"/>
          </p:cNvSpPr>
          <p:nvPr>
            <p:ph type="title"/>
          </p:nvPr>
        </p:nvSpPr>
        <p:spPr>
          <a:xfrm>
            <a:off x="311700" y="555600"/>
            <a:ext cx="8328300"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Cluster analysis: {c.4} appealing rewards</a:t>
            </a:r>
            <a:endParaRPr/>
          </a:p>
        </p:txBody>
      </p:sp>
      <p:pic>
        <p:nvPicPr>
          <p:cNvPr id="245" name="Google Shape;245;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034049" y="1317275"/>
            <a:ext cx="1725536" cy="3518301"/>
          </a:xfrm>
          <a:prstGeom prst="rect">
            <a:avLst/>
          </a:prstGeom>
          <a:noFill/>
          <a:ln>
            <a:noFill/>
          </a:ln>
        </p:spPr>
      </p:pic>
      <p:pic>
        <p:nvPicPr>
          <p:cNvPr id="246" name="Google Shape;246;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053125" y="1365350"/>
            <a:ext cx="1882175" cy="34221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txBox="1"/>
          <p:nvPr/>
        </p:nvSpPr>
        <p:spPr>
          <a:xfrm>
            <a:off x="311700" y="4429400"/>
            <a:ext cx="2428800" cy="4002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1600"/>
              </a:spcAft>
              <a:buNone/>
            </a:pPr>
            <a:r>
              <a:rPr lang="en">
                <a:solidFill>
                  <a:schemeClr val="dk1"/>
                </a:solidFill>
                <a:latin typeface="Avenir"/>
                <a:ea typeface="Avenir"/>
                <a:cs typeface="Avenir"/>
                <a:sym typeface="Avenir"/>
              </a:rPr>
              <a:t>Examples from cluster 5 </a:t>
            </a:r>
            <a:endParaRPr>
              <a:solidFill>
                <a:schemeClr val="dk1"/>
              </a:solidFill>
              <a:latin typeface="Avenir"/>
              <a:ea typeface="Avenir"/>
              <a:cs typeface="Avenir"/>
              <a:sym typeface="Avenir"/>
            </a:endParaRPr>
          </a:p>
        </p:txBody>
      </p:sp>
      <p:sp>
        <p:nvSpPr>
          <p:cNvPr id="252" name="Google Shape;252;p42"/>
          <p:cNvSpPr txBox="1">
            <a:spLocks noGrp="1"/>
          </p:cNvSpPr>
          <p:nvPr>
            <p:ph type="title"/>
          </p:nvPr>
        </p:nvSpPr>
        <p:spPr>
          <a:xfrm>
            <a:off x="311700" y="555600"/>
            <a:ext cx="8328300"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Cluster analysis: {c.5} public figures</a:t>
            </a:r>
            <a:endParaRPr/>
          </a:p>
        </p:txBody>
      </p:sp>
      <p:pic>
        <p:nvPicPr>
          <p:cNvPr id="253" name="Google Shape;253;p4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626425" y="1650875"/>
            <a:ext cx="2991150" cy="2991150"/>
          </a:xfrm>
          <a:prstGeom prst="rect">
            <a:avLst/>
          </a:prstGeom>
          <a:noFill/>
          <a:ln>
            <a:noFill/>
          </a:ln>
        </p:spPr>
      </p:pic>
      <p:pic>
        <p:nvPicPr>
          <p:cNvPr id="254" name="Google Shape;254;p4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799925" y="1650875"/>
            <a:ext cx="2512575" cy="2991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3"/>
          <p:cNvSpPr txBox="1">
            <a:spLocks noGrp="1"/>
          </p:cNvSpPr>
          <p:nvPr>
            <p:ph type="title"/>
          </p:nvPr>
        </p:nvSpPr>
        <p:spPr>
          <a:xfrm>
            <a:off x="464100" y="411000"/>
            <a:ext cx="46119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Findings</a:t>
            </a:r>
            <a:endParaRPr/>
          </a:p>
          <a:p>
            <a:pPr marL="0" lvl="0" indent="0" algn="l" rtl="0">
              <a:spcBef>
                <a:spcPts val="0"/>
              </a:spcBef>
              <a:spcAft>
                <a:spcPts val="0"/>
              </a:spcAft>
              <a:buNone/>
            </a:pPr>
            <a:endParaRPr/>
          </a:p>
        </p:txBody>
      </p:sp>
      <p:sp>
        <p:nvSpPr>
          <p:cNvPr id="260" name="Google Shape;260;p43"/>
          <p:cNvSpPr txBox="1">
            <a:spLocks noGrp="1"/>
          </p:cNvSpPr>
          <p:nvPr>
            <p:ph type="body" idx="1"/>
          </p:nvPr>
        </p:nvSpPr>
        <p:spPr>
          <a:xfrm>
            <a:off x="316550" y="993100"/>
            <a:ext cx="7885500" cy="4109700"/>
          </a:xfrm>
          <a:prstGeom prst="rect">
            <a:avLst/>
          </a:prstGeom>
        </p:spPr>
        <p:txBody>
          <a:bodyPr spcFirstLastPara="1" wrap="square" lIns="91425" tIns="91425" rIns="91425" bIns="91425" anchor="t" anchorCtr="0">
            <a:noAutofit/>
          </a:bodyPr>
          <a:lstStyle/>
          <a:p>
            <a:pPr marL="914400" lvl="0" indent="-317500" algn="l" rtl="0">
              <a:spcBef>
                <a:spcPts val="2000"/>
              </a:spcBef>
              <a:spcAft>
                <a:spcPts val="0"/>
              </a:spcAft>
              <a:buSzPts val="1400"/>
              <a:buChar char="➢"/>
            </a:pPr>
            <a:r>
              <a:rPr lang="en">
                <a:solidFill>
                  <a:schemeClr val="dk1"/>
                </a:solidFill>
                <a:latin typeface="Raleway SemiBold"/>
                <a:ea typeface="Raleway SemiBold"/>
                <a:cs typeface="Raleway SemiBold"/>
                <a:sym typeface="Raleway SemiBold"/>
              </a:rPr>
              <a:t>Revealed underlying visual strategies</a:t>
            </a:r>
            <a:endParaRPr/>
          </a:p>
          <a:p>
            <a:pPr marL="914400" lvl="0" indent="0" algn="l" rtl="0">
              <a:spcBef>
                <a:spcPts val="0"/>
              </a:spcBef>
              <a:spcAft>
                <a:spcPts val="0"/>
              </a:spcAft>
              <a:buNone/>
            </a:pPr>
            <a:r>
              <a:rPr lang="en"/>
              <a:t>The clustering method uncovered distinct visual strategies used in online gambling networks, highlighting how images are designed to manipulate attention and engagement through connotative and persuasive cues.</a:t>
            </a:r>
            <a:endParaRPr/>
          </a:p>
          <a:p>
            <a:pPr marL="914400" lvl="0" indent="-317500" algn="l" rtl="0">
              <a:spcBef>
                <a:spcPts val="1000"/>
              </a:spcBef>
              <a:spcAft>
                <a:spcPts val="0"/>
              </a:spcAft>
              <a:buSzPts val="1400"/>
              <a:buChar char="➢"/>
            </a:pPr>
            <a:r>
              <a:rPr lang="en">
                <a:solidFill>
                  <a:schemeClr val="dk1"/>
                </a:solidFill>
                <a:latin typeface="Raleway SemiBold"/>
                <a:ea typeface="Raleway SemiBold"/>
                <a:cs typeface="Raleway SemiBold"/>
                <a:sym typeface="Raleway SemiBold"/>
              </a:rPr>
              <a:t>Captured cultural and emotional nuances</a:t>
            </a:r>
            <a:endParaRPr>
              <a:solidFill>
                <a:schemeClr val="dk1"/>
              </a:solidFill>
            </a:endParaRPr>
          </a:p>
          <a:p>
            <a:pPr marL="914400" lvl="0" indent="0" algn="l" rtl="0">
              <a:spcBef>
                <a:spcPts val="0"/>
              </a:spcBef>
              <a:spcAft>
                <a:spcPts val="0"/>
              </a:spcAft>
              <a:buNone/>
            </a:pPr>
            <a:r>
              <a:rPr lang="en"/>
              <a:t>The approach effectively identified cultural targeting, grouping images based on linguistic and cultural elements (e.g., Urdu and Portuguese text) and the use of symbols that evoke themes of prosperity and trust.</a:t>
            </a:r>
            <a:endParaRPr/>
          </a:p>
          <a:p>
            <a:pPr marL="914400" lvl="0" indent="-317500" algn="l" rtl="0">
              <a:spcBef>
                <a:spcPts val="1000"/>
              </a:spcBef>
              <a:spcAft>
                <a:spcPts val="0"/>
              </a:spcAft>
              <a:buSzPts val="1400"/>
              <a:buChar char="➢"/>
            </a:pPr>
            <a:r>
              <a:rPr lang="en">
                <a:solidFill>
                  <a:schemeClr val="dk1"/>
                </a:solidFill>
                <a:latin typeface="Raleway SemiBold"/>
                <a:ea typeface="Raleway SemiBold"/>
                <a:cs typeface="Raleway SemiBold"/>
                <a:sym typeface="Raleway SemiBold"/>
              </a:rPr>
              <a:t>Highlighted the effectiveness of automated analysis</a:t>
            </a:r>
            <a:endParaRPr>
              <a:solidFill>
                <a:schemeClr val="dk1"/>
              </a:solidFill>
            </a:endParaRPr>
          </a:p>
          <a:p>
            <a:pPr marL="914400" lvl="0" indent="0" algn="l" rtl="0">
              <a:spcBef>
                <a:spcPts val="0"/>
              </a:spcBef>
              <a:spcAft>
                <a:spcPts val="0"/>
              </a:spcAft>
              <a:buNone/>
            </a:pPr>
            <a:r>
              <a:rPr lang="en"/>
              <a:t>The semantic clustering approach proved to be a scalable and efficient solution for analyzing large datasets, enabling deeper insights into manipulative visual content compared to traditional manual analyses.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4"/>
          <p:cNvSpPr txBox="1">
            <a:spLocks noGrp="1"/>
          </p:cNvSpPr>
          <p:nvPr>
            <p:ph type="title"/>
          </p:nvPr>
        </p:nvSpPr>
        <p:spPr>
          <a:xfrm>
            <a:off x="464100" y="411000"/>
            <a:ext cx="61791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Limitations and future developments</a:t>
            </a:r>
            <a:endParaRPr/>
          </a:p>
          <a:p>
            <a:pPr marL="0" lvl="0" indent="0" algn="l" rtl="0">
              <a:spcBef>
                <a:spcPts val="0"/>
              </a:spcBef>
              <a:spcAft>
                <a:spcPts val="0"/>
              </a:spcAft>
              <a:buNone/>
            </a:pPr>
            <a:endParaRPr/>
          </a:p>
        </p:txBody>
      </p:sp>
      <p:sp>
        <p:nvSpPr>
          <p:cNvPr id="266" name="Google Shape;266;p44"/>
          <p:cNvSpPr txBox="1">
            <a:spLocks noGrp="1"/>
          </p:cNvSpPr>
          <p:nvPr>
            <p:ph type="body" idx="1"/>
          </p:nvPr>
        </p:nvSpPr>
        <p:spPr>
          <a:xfrm>
            <a:off x="629250" y="1400400"/>
            <a:ext cx="7885500" cy="2952300"/>
          </a:xfrm>
          <a:prstGeom prst="rect">
            <a:avLst/>
          </a:prstGeom>
        </p:spPr>
        <p:txBody>
          <a:bodyPr spcFirstLastPara="1" wrap="square" lIns="91425" tIns="91425" rIns="91425" bIns="91425" anchor="ctr" anchorCtr="0">
            <a:noAutofit/>
          </a:bodyPr>
          <a:lstStyle/>
          <a:p>
            <a:pPr marL="914400" lvl="0" indent="-317500" algn="l" rtl="0">
              <a:spcBef>
                <a:spcPts val="1000"/>
              </a:spcBef>
              <a:spcAft>
                <a:spcPts val="0"/>
              </a:spcAft>
              <a:buSzPts val="1400"/>
              <a:buChar char="○"/>
            </a:pPr>
            <a:r>
              <a:rPr lang="en"/>
              <a:t>Inability to analyze video content due to technical limitations</a:t>
            </a:r>
            <a:endParaRPr/>
          </a:p>
          <a:p>
            <a:pPr marL="1371600" lvl="2" indent="-317500" algn="l" rtl="0">
              <a:spcBef>
                <a:spcPts val="1000"/>
              </a:spcBef>
              <a:spcAft>
                <a:spcPts val="0"/>
              </a:spcAft>
              <a:buSzPts val="1400"/>
              <a:buChar char="✓"/>
            </a:pPr>
            <a:r>
              <a:rPr lang="en"/>
              <a:t>segment videos into frames for integration into the clustering framework.</a:t>
            </a:r>
            <a:endParaRPr/>
          </a:p>
          <a:p>
            <a:pPr marL="914400" lvl="1" indent="-317500" algn="l" rtl="0">
              <a:spcBef>
                <a:spcPts val="1000"/>
              </a:spcBef>
              <a:spcAft>
                <a:spcPts val="0"/>
              </a:spcAft>
              <a:buSzPts val="1400"/>
              <a:buChar char="○"/>
            </a:pPr>
            <a:r>
              <a:rPr lang="en"/>
              <a:t>Difficulty in associating clustered images with their original multi-image posts</a:t>
            </a:r>
            <a:endParaRPr/>
          </a:p>
          <a:p>
            <a:pPr marL="1371600" lvl="2" indent="-317500" algn="l" rtl="0">
              <a:spcBef>
                <a:spcPts val="1000"/>
              </a:spcBef>
              <a:spcAft>
                <a:spcPts val="0"/>
              </a:spcAft>
              <a:buSzPts val="1400"/>
              <a:buChar char="✓"/>
            </a:pPr>
            <a:r>
              <a:rPr lang="en"/>
              <a:t>Develop advanced tools to handle multi-image associations for accurate engagement analysis.</a:t>
            </a:r>
            <a:endParaRPr/>
          </a:p>
          <a:p>
            <a:pPr marL="914400" lvl="1" indent="-317500" algn="l" rtl="0">
              <a:spcBef>
                <a:spcPts val="1000"/>
              </a:spcBef>
              <a:spcAft>
                <a:spcPts val="0"/>
              </a:spcAft>
              <a:buSzPts val="1400"/>
              <a:buChar char="○"/>
            </a:pPr>
            <a:r>
              <a:rPr lang="en"/>
              <a:t>High computational cost due to redundant prompt engineering</a:t>
            </a:r>
            <a:endParaRPr/>
          </a:p>
          <a:p>
            <a:pPr marL="1371600" lvl="2" indent="-317500" algn="l" rtl="0">
              <a:spcBef>
                <a:spcPts val="1000"/>
              </a:spcBef>
              <a:spcAft>
                <a:spcPts val="0"/>
              </a:spcAft>
              <a:buSzPts val="1400"/>
              <a:buChar char="✓"/>
            </a:pPr>
            <a:r>
              <a:rPr lang="en"/>
              <a:t>Refine prompts to improve efficiency while maintaining analytical accuracy.</a:t>
            </a:r>
            <a:endParaRPr/>
          </a:p>
          <a:p>
            <a:pPr marL="914400" lvl="1" indent="-317500" algn="l" rtl="0">
              <a:spcBef>
                <a:spcPts val="1000"/>
              </a:spcBef>
              <a:spcAft>
                <a:spcPts val="0"/>
              </a:spcAft>
              <a:buSzPts val="1400"/>
              <a:buChar char="○"/>
            </a:pPr>
            <a:r>
              <a:rPr lang="en"/>
              <a:t>Current methodology does not support multimodal analysis combining text, images, and video</a:t>
            </a:r>
            <a:endParaRPr/>
          </a:p>
          <a:p>
            <a:pPr marL="1371600" lvl="2" indent="-317500" algn="l" rtl="0">
              <a:spcBef>
                <a:spcPts val="1000"/>
              </a:spcBef>
              <a:spcAft>
                <a:spcPts val="0"/>
              </a:spcAft>
              <a:buSzPts val="1400"/>
              <a:buChar char="✓"/>
            </a:pPr>
            <a:r>
              <a:rPr lang="en"/>
              <a:t>Integrate multimodal approaches to provide a more comprehensive understanding of manipulative narratives.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5"/>
          <p:cNvSpPr txBox="1">
            <a:spLocks noGrp="1"/>
          </p:cNvSpPr>
          <p:nvPr>
            <p:ph type="body" idx="1"/>
          </p:nvPr>
        </p:nvSpPr>
        <p:spPr>
          <a:xfrm>
            <a:off x="1135500" y="1908450"/>
            <a:ext cx="6873000" cy="24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Interested to know more about this work? </a:t>
            </a:r>
            <a:br>
              <a:rPr lang="en"/>
            </a:br>
            <a:r>
              <a:rPr lang="en"/>
              <a:t>Let’s keep in touch!</a:t>
            </a:r>
            <a:endParaRPr/>
          </a:p>
          <a:p>
            <a:pPr marL="0" lvl="0" indent="0" algn="ctr" rtl="0">
              <a:lnSpc>
                <a:spcPct val="100000"/>
              </a:lnSpc>
              <a:spcBef>
                <a:spcPts val="1600"/>
              </a:spcBef>
              <a:spcAft>
                <a:spcPts val="0"/>
              </a:spcAft>
              <a:buNone/>
            </a:pPr>
            <a:r>
              <a:rPr lang="en"/>
              <a:t>massimo.terenzi@uniurb.it</a:t>
            </a:r>
            <a:endParaRPr>
              <a:solidFill>
                <a:schemeClr val="dk1"/>
              </a:solidFill>
            </a:endParaRPr>
          </a:p>
          <a:p>
            <a:pPr marL="0" lvl="0" indent="0" algn="ctr" rtl="0">
              <a:lnSpc>
                <a:spcPct val="100000"/>
              </a:lnSpc>
              <a:spcBef>
                <a:spcPts val="0"/>
              </a:spcBef>
              <a:spcAft>
                <a:spcPts val="0"/>
              </a:spcAft>
              <a:buNone/>
            </a:pPr>
            <a:r>
              <a:rPr lang="en">
                <a:solidFill>
                  <a:schemeClr val="dk1"/>
                </a:solidFill>
              </a:rPr>
              <a:t>mine.uniurb.it</a:t>
            </a:r>
            <a:endParaRPr>
              <a:solidFill>
                <a:schemeClr val="dk1"/>
              </a:solidFill>
            </a:endParaRPr>
          </a:p>
          <a:p>
            <a:pPr marL="0" lvl="0" indent="0" algn="ctr"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ctr" rtl="0">
              <a:lnSpc>
                <a:spcPct val="100000"/>
              </a:lnSpc>
              <a:spcBef>
                <a:spcPts val="0"/>
              </a:spcBef>
              <a:spcAft>
                <a:spcPts val="0"/>
              </a:spcAft>
              <a:buNone/>
            </a:pPr>
            <a:r>
              <a:rPr lang="en" sz="3200">
                <a:solidFill>
                  <a:schemeClr val="dk1"/>
                </a:solidFill>
              </a:rPr>
              <a:t>👋</a:t>
            </a:r>
            <a:endParaRPr sz="3200">
              <a:solidFill>
                <a:schemeClr val="dk1"/>
              </a:solidFill>
            </a:endParaRPr>
          </a:p>
          <a:p>
            <a:pPr marL="0" lvl="0" indent="0" algn="l" rtl="0">
              <a:lnSpc>
                <a:spcPct val="100000"/>
              </a:lnSpc>
              <a:spcBef>
                <a:spcPts val="0"/>
              </a:spcBef>
              <a:spcAft>
                <a:spcPts val="0"/>
              </a:spcAft>
              <a:buNone/>
            </a:pPr>
            <a:endParaRPr/>
          </a:p>
          <a:p>
            <a:pPr marL="0" lvl="0" indent="0" algn="l" rtl="0">
              <a:spcBef>
                <a:spcPts val="0"/>
              </a:spcBef>
              <a:spcAft>
                <a:spcPts val="1600"/>
              </a:spcAft>
              <a:buNone/>
            </a:pPr>
            <a:endParaRPr/>
          </a:p>
        </p:txBody>
      </p:sp>
      <p:sp>
        <p:nvSpPr>
          <p:cNvPr id="272" name="Google Shape;272;p45"/>
          <p:cNvSpPr txBox="1">
            <a:spLocks noGrp="1"/>
          </p:cNvSpPr>
          <p:nvPr>
            <p:ph type="title"/>
          </p:nvPr>
        </p:nvSpPr>
        <p:spPr>
          <a:xfrm>
            <a:off x="2266050" y="624375"/>
            <a:ext cx="46119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Thanks for your attention!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46500" y="1221450"/>
            <a:ext cx="4279898" cy="3464949"/>
          </a:xfrm>
          <a:prstGeom prst="rect">
            <a:avLst/>
          </a:prstGeom>
          <a:noFill/>
          <a:ln>
            <a:noFill/>
          </a:ln>
          <a:effectLst>
            <a:outerShdw blurRad="128588" dist="57150" dir="2700000" algn="bl" rotWithShape="0">
              <a:srgbClr val="000000">
                <a:alpha val="42000"/>
              </a:srgbClr>
            </a:outerShdw>
          </a:effectLst>
        </p:spPr>
      </p:pic>
      <p:sp>
        <p:nvSpPr>
          <p:cNvPr id="143" name="Google Shape;143;p28"/>
          <p:cNvSpPr txBox="1">
            <a:spLocks noGrp="1"/>
          </p:cNvSpPr>
          <p:nvPr>
            <p:ph type="title"/>
          </p:nvPr>
        </p:nvSpPr>
        <p:spPr>
          <a:xfrm>
            <a:off x="396075" y="406700"/>
            <a:ext cx="5640000" cy="755700"/>
          </a:xfrm>
          <a:prstGeom prst="rect">
            <a:avLst/>
          </a:prstGeom>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 sz="2400">
                <a:solidFill>
                  <a:srgbClr val="F9B242"/>
                </a:solidFill>
                <a:latin typeface="Raleway SemiBold"/>
                <a:ea typeface="Raleway SemiBold"/>
                <a:cs typeface="Raleway SemiBold"/>
                <a:sym typeface="Raleway SemiBold"/>
              </a:rPr>
              <a:t>Semantic visual clustering </a:t>
            </a:r>
            <a:endParaRPr sz="2400">
              <a:solidFill>
                <a:srgbClr val="F9B242"/>
              </a:solidFill>
              <a:latin typeface="Raleway SemiBold"/>
              <a:ea typeface="Raleway SemiBold"/>
              <a:cs typeface="Raleway SemiBold"/>
              <a:sym typeface="Raleway SemiBold"/>
            </a:endParaRPr>
          </a:p>
          <a:p>
            <a:pPr marL="0" marR="0" lvl="0" indent="0" algn="l" rtl="0">
              <a:lnSpc>
                <a:spcPct val="80000"/>
              </a:lnSpc>
              <a:spcBef>
                <a:spcPts val="0"/>
              </a:spcBef>
              <a:spcAft>
                <a:spcPts val="0"/>
              </a:spcAft>
              <a:buNone/>
            </a:pPr>
            <a:r>
              <a:rPr lang="en" sz="2400">
                <a:solidFill>
                  <a:srgbClr val="F9B242"/>
                </a:solidFill>
                <a:latin typeface="Raleway SemiBold"/>
                <a:ea typeface="Raleway SemiBold"/>
                <a:cs typeface="Raleway SemiBold"/>
                <a:sym typeface="Raleway SemiBold"/>
              </a:rPr>
              <a:t>(Arminio et al. 2024)</a:t>
            </a:r>
            <a:endParaRPr sz="2400">
              <a:latin typeface="Raleway"/>
              <a:ea typeface="Raleway"/>
              <a:cs typeface="Raleway"/>
              <a:sym typeface="Raleway"/>
            </a:endParaRPr>
          </a:p>
        </p:txBody>
      </p:sp>
      <p:sp>
        <p:nvSpPr>
          <p:cNvPr id="144" name="Google Shape;144;p28"/>
          <p:cNvSpPr txBox="1"/>
          <p:nvPr/>
        </p:nvSpPr>
        <p:spPr>
          <a:xfrm>
            <a:off x="396075" y="3118600"/>
            <a:ext cx="2750700" cy="164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rgbClr val="0E0E0E"/>
                </a:solidFill>
                <a:latin typeface="Avenir"/>
                <a:ea typeface="Avenir"/>
                <a:cs typeface="Avenir"/>
                <a:sym typeface="Avenir"/>
              </a:rPr>
              <a:t>Arminio, L., Magnani, M., Piqueras, M., Rossi, L., &amp; Segerberg, A. (2024, July 22). Leveraging VLLMs for Visual Clustering: Image-to-text mapping shows increased semantic capabilities and interpretability. https://doi.org/10.31235/osf.io/bf459</a:t>
            </a:r>
            <a:endParaRPr sz="1200">
              <a:solidFill>
                <a:srgbClr val="0E0E0E"/>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29700" y="1745000"/>
            <a:ext cx="7284588" cy="2297775"/>
          </a:xfrm>
          <a:prstGeom prst="rect">
            <a:avLst/>
          </a:prstGeom>
          <a:noFill/>
          <a:ln>
            <a:noFill/>
          </a:ln>
        </p:spPr>
      </p:pic>
      <p:sp>
        <p:nvSpPr>
          <p:cNvPr id="150" name="Google Shape;150;p29"/>
          <p:cNvSpPr txBox="1">
            <a:spLocks noGrp="1"/>
          </p:cNvSpPr>
          <p:nvPr>
            <p:ph type="title"/>
          </p:nvPr>
        </p:nvSpPr>
        <p:spPr>
          <a:xfrm>
            <a:off x="396075" y="406700"/>
            <a:ext cx="5640000" cy="755700"/>
          </a:xfrm>
          <a:prstGeom prst="rect">
            <a:avLst/>
          </a:prstGeom>
        </p:spPr>
        <p:txBody>
          <a:bodyPr spcFirstLastPara="1" wrap="square" lIns="91425" tIns="91425" rIns="91425" bIns="91425" anchor="b" anchorCtr="0">
            <a:noAutofit/>
          </a:bodyPr>
          <a:lstStyle/>
          <a:p>
            <a:pPr marL="0" marR="0" lvl="0" indent="0" algn="l" rtl="0">
              <a:lnSpc>
                <a:spcPct val="80000"/>
              </a:lnSpc>
              <a:spcBef>
                <a:spcPts val="0"/>
              </a:spcBef>
              <a:spcAft>
                <a:spcPts val="0"/>
              </a:spcAft>
              <a:buNone/>
            </a:pPr>
            <a:r>
              <a:rPr lang="en" sz="2400">
                <a:solidFill>
                  <a:srgbClr val="F9B242"/>
                </a:solidFill>
                <a:latin typeface="Raleway SemiBold"/>
                <a:ea typeface="Raleway SemiBold"/>
                <a:cs typeface="Raleway SemiBold"/>
                <a:sym typeface="Raleway SemiBold"/>
              </a:rPr>
              <a:t>Semantic visual clustering </a:t>
            </a:r>
            <a:endParaRPr sz="2400">
              <a:solidFill>
                <a:srgbClr val="F9B242"/>
              </a:solidFill>
              <a:latin typeface="Raleway SemiBold"/>
              <a:ea typeface="Raleway SemiBold"/>
              <a:cs typeface="Raleway SemiBold"/>
              <a:sym typeface="Raleway SemiBold"/>
            </a:endParaRPr>
          </a:p>
          <a:p>
            <a:pPr marL="0" marR="0" lvl="0" indent="0" algn="l" rtl="0">
              <a:lnSpc>
                <a:spcPct val="80000"/>
              </a:lnSpc>
              <a:spcBef>
                <a:spcPts val="0"/>
              </a:spcBef>
              <a:spcAft>
                <a:spcPts val="0"/>
              </a:spcAft>
              <a:buNone/>
            </a:pPr>
            <a:r>
              <a:rPr lang="en" sz="2400">
                <a:solidFill>
                  <a:srgbClr val="F9B242"/>
                </a:solidFill>
                <a:latin typeface="Raleway SemiBold"/>
                <a:ea typeface="Raleway SemiBold"/>
                <a:cs typeface="Raleway SemiBold"/>
                <a:sym typeface="Raleway SemiBold"/>
              </a:rPr>
              <a:t>(Arminio et al. 2024)</a:t>
            </a:r>
            <a:endParaRPr sz="2400">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311700" y="555600"/>
            <a:ext cx="5640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Coordinated inauthentic behaviour and problematic information</a:t>
            </a:r>
            <a:endParaRPr/>
          </a:p>
        </p:txBody>
      </p:sp>
      <p:sp>
        <p:nvSpPr>
          <p:cNvPr id="156" name="Google Shape;156;p30"/>
          <p:cNvSpPr txBox="1">
            <a:spLocks noGrp="1"/>
          </p:cNvSpPr>
          <p:nvPr>
            <p:ph type="body" idx="1"/>
          </p:nvPr>
        </p:nvSpPr>
        <p:spPr>
          <a:xfrm>
            <a:off x="334200" y="1532800"/>
            <a:ext cx="8475600" cy="295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a:solidFill>
                  <a:srgbClr val="0E0E0E"/>
                </a:solidFill>
              </a:rPr>
              <a:t>Coordinated Inauthentic Behavior (CIB) as deliberate actions by groups of pages or accounts aimed at deceiving people about who they are or what they are doing. Unlike fake news, CIB emphasizes the intent and methods of content distribution rather than the accuracy of the information (Gleicher, 2018)</a:t>
            </a:r>
            <a:endParaRPr sz="1600">
              <a:solidFill>
                <a:srgbClr val="0E0E0E"/>
              </a:solidFill>
            </a:endParaRPr>
          </a:p>
          <a:p>
            <a:pPr marL="0" lvl="0" indent="0" algn="l" rtl="0">
              <a:spcBef>
                <a:spcPts val="0"/>
              </a:spcBef>
              <a:spcAft>
                <a:spcPts val="0"/>
              </a:spcAft>
              <a:buClr>
                <a:srgbClr val="000000"/>
              </a:buClr>
              <a:buSzPts val="1100"/>
              <a:buFont typeface="Arial"/>
              <a:buNone/>
            </a:pPr>
            <a:endParaRPr sz="1600">
              <a:solidFill>
                <a:srgbClr val="0E0E0E"/>
              </a:solidFill>
            </a:endParaRPr>
          </a:p>
          <a:p>
            <a:pPr marL="0" lvl="0" indent="0" algn="l" rtl="0">
              <a:spcBef>
                <a:spcPts val="0"/>
              </a:spcBef>
              <a:spcAft>
                <a:spcPts val="0"/>
              </a:spcAft>
              <a:buClr>
                <a:srgbClr val="000000"/>
              </a:buClr>
              <a:buSzPts val="1100"/>
              <a:buFont typeface="Arial"/>
              <a:buNone/>
            </a:pPr>
            <a:r>
              <a:rPr lang="en" sz="1600">
                <a:solidFill>
                  <a:srgbClr val="0E0E0E"/>
                </a:solidFill>
              </a:rPr>
              <a:t>CIB poses significant concerns for the quality of online information; by orchestrating the sharing of content from partisan and insular sources, networks of users can amplify polarizing or manipulative narratives, thereby shaping public perception and contributing to the spread of disinformation within the digital ecosystem (Giglietto et al. 2019)</a:t>
            </a:r>
            <a:endParaRPr sz="1600">
              <a:solidFill>
                <a:srgbClr val="0E0E0E"/>
              </a:solidFill>
            </a:endParaRPr>
          </a:p>
          <a:p>
            <a:pPr marL="0" lvl="0" indent="0" algn="l" rtl="0">
              <a:spcBef>
                <a:spcPts val="0"/>
              </a:spcBef>
              <a:spcAft>
                <a:spcPts val="0"/>
              </a:spcAft>
              <a:buClr>
                <a:srgbClr val="000000"/>
              </a:buClr>
              <a:buSzPts val="1100"/>
              <a:buFont typeface="Arial"/>
              <a:buNone/>
            </a:pPr>
            <a:endParaRPr sz="1600">
              <a:solidFill>
                <a:srgbClr val="0E0E0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txBox="1"/>
          <p:nvPr/>
        </p:nvSpPr>
        <p:spPr>
          <a:xfrm>
            <a:off x="311700" y="3560550"/>
            <a:ext cx="3073800" cy="1097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000">
                <a:latin typeface="Avenir"/>
                <a:ea typeface="Avenir"/>
                <a:cs typeface="Avenir"/>
                <a:sym typeface="Avenir"/>
              </a:rPr>
              <a:t>Giglietto, F., Marino, G., Mincigrucci, R., &amp; Stanziano, A. (2023). A Workflow to Detect, Monitor, and Update Lists of Coordinated Social Media Accounts Across Time: The Case of the 2022 Italian Election. Social Media + Society, 9(3). https://doi.org/10.1177/20563051231196866</a:t>
            </a:r>
            <a:endParaRPr sz="1000">
              <a:latin typeface="Avenir"/>
              <a:ea typeface="Avenir"/>
              <a:cs typeface="Avenir"/>
              <a:sym typeface="Avenir"/>
            </a:endParaRPr>
          </a:p>
        </p:txBody>
      </p:sp>
      <p:sp>
        <p:nvSpPr>
          <p:cNvPr id="162" name="Google Shape;162;p31"/>
          <p:cNvSpPr txBox="1">
            <a:spLocks noGrp="1"/>
          </p:cNvSpPr>
          <p:nvPr>
            <p:ph type="title"/>
          </p:nvPr>
        </p:nvSpPr>
        <p:spPr>
          <a:xfrm>
            <a:off x="311700" y="555600"/>
            <a:ext cx="5045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Background and data origins</a:t>
            </a:r>
            <a:endParaRPr/>
          </a:p>
          <a:p>
            <a:pPr marL="0" lvl="0" indent="0" algn="l" rtl="0">
              <a:spcBef>
                <a:spcPts val="0"/>
              </a:spcBef>
              <a:spcAft>
                <a:spcPts val="0"/>
              </a:spcAft>
              <a:buNone/>
            </a:pPr>
            <a:endParaRPr/>
          </a:p>
        </p:txBody>
      </p:sp>
      <p:pic>
        <p:nvPicPr>
          <p:cNvPr id="163" name="Google Shape;163;p3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21950" y="1373275"/>
            <a:ext cx="4618200" cy="3284375"/>
          </a:xfrm>
          <a:prstGeom prst="rect">
            <a:avLst/>
          </a:prstGeom>
          <a:noFill/>
          <a:ln>
            <a:noFill/>
          </a:ln>
          <a:effectLst>
            <a:outerShdw blurRad="128588" dist="57150" dir="2700000" algn="bl" rotWithShape="0">
              <a:srgbClr val="000000">
                <a:alpha val="42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p:nvPr/>
        </p:nvSpPr>
        <p:spPr>
          <a:xfrm>
            <a:off x="553650" y="2188637"/>
            <a:ext cx="8036700" cy="823800"/>
          </a:xfrm>
          <a:prstGeom prst="rightArrow">
            <a:avLst>
              <a:gd name="adj1" fmla="val 50000"/>
              <a:gd name="adj2" fmla="val 50000"/>
            </a:avLst>
          </a:prstGeom>
          <a:gradFill>
            <a:gsLst>
              <a:gs pos="0">
                <a:srgbClr val="F5D0D0"/>
              </a:gs>
              <a:gs pos="100000">
                <a:srgbClr val="D96868"/>
              </a:gs>
            </a:gsLst>
            <a:lin ang="2700006"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venir"/>
              <a:ea typeface="Avenir"/>
              <a:cs typeface="Avenir"/>
              <a:sym typeface="Avenir"/>
            </a:endParaRPr>
          </a:p>
        </p:txBody>
      </p:sp>
      <p:sp>
        <p:nvSpPr>
          <p:cNvPr id="169" name="Google Shape;169;p32"/>
          <p:cNvSpPr/>
          <p:nvPr/>
        </p:nvSpPr>
        <p:spPr>
          <a:xfrm rot="-3158627">
            <a:off x="294941" y="2279165"/>
            <a:ext cx="2877044" cy="642743"/>
          </a:xfrm>
          <a:prstGeom prst="roundRect">
            <a:avLst>
              <a:gd name="adj" fmla="val 16667"/>
            </a:avLst>
          </a:prstGeom>
          <a:solidFill>
            <a:srgbClr val="FFD798"/>
          </a:solidFill>
          <a:ln w="19050" cap="flat" cmpd="sng">
            <a:solidFill>
              <a:srgbClr val="F9B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300" b="1">
                <a:solidFill>
                  <a:srgbClr val="0E0E0E"/>
                </a:solidFill>
                <a:latin typeface="Raleway"/>
                <a:ea typeface="Raleway"/>
                <a:cs typeface="Raleway"/>
                <a:sym typeface="Raleway"/>
              </a:rPr>
              <a:t>Compilation of preliminary list</a:t>
            </a:r>
            <a:endParaRPr sz="1300" b="1">
              <a:solidFill>
                <a:schemeClr val="dk1"/>
              </a:solidFill>
              <a:latin typeface="Raleway"/>
              <a:ea typeface="Raleway"/>
              <a:cs typeface="Raleway"/>
              <a:sym typeface="Raleway"/>
            </a:endParaRPr>
          </a:p>
        </p:txBody>
      </p:sp>
      <p:sp>
        <p:nvSpPr>
          <p:cNvPr id="170" name="Google Shape;170;p32"/>
          <p:cNvSpPr/>
          <p:nvPr/>
        </p:nvSpPr>
        <p:spPr>
          <a:xfrm rot="-3158627">
            <a:off x="1391666" y="2279165"/>
            <a:ext cx="2877044" cy="642743"/>
          </a:xfrm>
          <a:prstGeom prst="roundRect">
            <a:avLst>
              <a:gd name="adj" fmla="val 16667"/>
            </a:avLst>
          </a:prstGeom>
          <a:solidFill>
            <a:srgbClr val="FFD798"/>
          </a:solidFill>
          <a:ln w="19050" cap="flat" cmpd="sng">
            <a:solidFill>
              <a:srgbClr val="F9B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300" b="1">
                <a:solidFill>
                  <a:srgbClr val="0E0E0E"/>
                </a:solidFill>
                <a:latin typeface="Raleway"/>
                <a:ea typeface="Raleway"/>
                <a:cs typeface="Raleway"/>
                <a:sym typeface="Raleway"/>
              </a:rPr>
              <a:t>Continuous monitoring</a:t>
            </a:r>
            <a:endParaRPr sz="1300" b="1">
              <a:solidFill>
                <a:schemeClr val="dk1"/>
              </a:solidFill>
              <a:latin typeface="Raleway"/>
              <a:ea typeface="Raleway"/>
              <a:cs typeface="Raleway"/>
              <a:sym typeface="Raleway"/>
            </a:endParaRPr>
          </a:p>
        </p:txBody>
      </p:sp>
      <p:sp>
        <p:nvSpPr>
          <p:cNvPr id="171" name="Google Shape;171;p32"/>
          <p:cNvSpPr/>
          <p:nvPr/>
        </p:nvSpPr>
        <p:spPr>
          <a:xfrm rot="-3158627">
            <a:off x="2551541" y="2279165"/>
            <a:ext cx="2877044" cy="642743"/>
          </a:xfrm>
          <a:prstGeom prst="roundRect">
            <a:avLst>
              <a:gd name="adj" fmla="val 16667"/>
            </a:avLst>
          </a:prstGeom>
          <a:solidFill>
            <a:srgbClr val="FFD798"/>
          </a:solidFill>
          <a:ln w="19050" cap="flat" cmpd="sng">
            <a:solidFill>
              <a:srgbClr val="F9B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300" b="1">
                <a:solidFill>
                  <a:srgbClr val="0E0E0E"/>
                </a:solidFill>
                <a:latin typeface="Raleway"/>
                <a:ea typeface="Raleway"/>
                <a:cs typeface="Raleway"/>
                <a:sym typeface="Raleway"/>
              </a:rPr>
              <a:t>Analysis of overperforming posts</a:t>
            </a:r>
            <a:endParaRPr sz="1300" b="1">
              <a:solidFill>
                <a:schemeClr val="dk1"/>
              </a:solidFill>
              <a:latin typeface="Raleway"/>
              <a:ea typeface="Raleway"/>
              <a:cs typeface="Raleway"/>
              <a:sym typeface="Raleway"/>
            </a:endParaRPr>
          </a:p>
        </p:txBody>
      </p:sp>
      <p:sp>
        <p:nvSpPr>
          <p:cNvPr id="172" name="Google Shape;172;p32"/>
          <p:cNvSpPr/>
          <p:nvPr/>
        </p:nvSpPr>
        <p:spPr>
          <a:xfrm rot="-3158627">
            <a:off x="3715416" y="2279165"/>
            <a:ext cx="2877044" cy="642743"/>
          </a:xfrm>
          <a:prstGeom prst="roundRect">
            <a:avLst>
              <a:gd name="adj" fmla="val 16667"/>
            </a:avLst>
          </a:prstGeom>
          <a:solidFill>
            <a:srgbClr val="FFD798"/>
          </a:solidFill>
          <a:ln w="19050" cap="flat" cmpd="sng">
            <a:solidFill>
              <a:srgbClr val="F9B242"/>
            </a:solidFill>
            <a:prstDash val="solid"/>
            <a:round/>
            <a:headEnd type="none" w="sm" len="sm"/>
            <a:tailEnd type="none" w="sm" len="sm"/>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en" sz="1300" b="1">
                <a:solidFill>
                  <a:srgbClr val="0E0E0E"/>
                </a:solidFill>
                <a:latin typeface="Raleway"/>
                <a:ea typeface="Raleway"/>
                <a:cs typeface="Raleway"/>
                <a:sym typeface="Raleway"/>
              </a:rPr>
              <a:t>Detection of coordination patterns</a:t>
            </a:r>
            <a:endParaRPr sz="1300" b="1">
              <a:solidFill>
                <a:schemeClr val="dk1"/>
              </a:solidFill>
              <a:latin typeface="Raleway"/>
              <a:ea typeface="Raleway"/>
              <a:cs typeface="Raleway"/>
              <a:sym typeface="Raleway"/>
            </a:endParaRPr>
          </a:p>
        </p:txBody>
      </p:sp>
      <p:sp>
        <p:nvSpPr>
          <p:cNvPr id="173" name="Google Shape;173;p32"/>
          <p:cNvSpPr/>
          <p:nvPr/>
        </p:nvSpPr>
        <p:spPr>
          <a:xfrm rot="-3158627">
            <a:off x="4808141" y="2279165"/>
            <a:ext cx="2877044" cy="642743"/>
          </a:xfrm>
          <a:prstGeom prst="roundRect">
            <a:avLst>
              <a:gd name="adj" fmla="val 16667"/>
            </a:avLst>
          </a:prstGeom>
          <a:solidFill>
            <a:srgbClr val="FFD798"/>
          </a:solidFill>
          <a:ln w="19050" cap="flat" cmpd="sng">
            <a:solidFill>
              <a:srgbClr val="F9B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300" b="1">
                <a:solidFill>
                  <a:srgbClr val="0E0E0E"/>
                </a:solidFill>
                <a:latin typeface="Raleway"/>
                <a:ea typeface="Raleway"/>
                <a:cs typeface="Raleway"/>
                <a:sym typeface="Raleway"/>
              </a:rPr>
              <a:t>Updating monitoring list</a:t>
            </a:r>
            <a:endParaRPr sz="1300" b="1">
              <a:solidFill>
                <a:schemeClr val="dk1"/>
              </a:solidFill>
              <a:latin typeface="Raleway"/>
              <a:ea typeface="Raleway"/>
              <a:cs typeface="Raleway"/>
              <a:sym typeface="Raleway"/>
            </a:endParaRPr>
          </a:p>
        </p:txBody>
      </p:sp>
      <p:sp>
        <p:nvSpPr>
          <p:cNvPr id="174" name="Google Shape;174;p32"/>
          <p:cNvSpPr/>
          <p:nvPr/>
        </p:nvSpPr>
        <p:spPr>
          <a:xfrm rot="-3158627">
            <a:off x="5972016" y="2279165"/>
            <a:ext cx="2877044" cy="642743"/>
          </a:xfrm>
          <a:prstGeom prst="roundRect">
            <a:avLst>
              <a:gd name="adj" fmla="val 16667"/>
            </a:avLst>
          </a:prstGeom>
          <a:solidFill>
            <a:srgbClr val="FFD798"/>
          </a:solidFill>
          <a:ln w="19050" cap="flat" cmpd="sng">
            <a:solidFill>
              <a:srgbClr val="F9B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300" b="1">
                <a:solidFill>
                  <a:srgbClr val="0E0E0E"/>
                </a:solidFill>
                <a:latin typeface="Raleway"/>
                <a:ea typeface="Raleway"/>
                <a:cs typeface="Raleway"/>
                <a:sym typeface="Raleway"/>
              </a:rPr>
              <a:t>Adaptive monitoring</a:t>
            </a:r>
            <a:endParaRPr sz="1300" b="1">
              <a:solidFill>
                <a:schemeClr val="dk1"/>
              </a:solidFill>
              <a:latin typeface="Raleway"/>
              <a:ea typeface="Raleway"/>
              <a:cs typeface="Raleway"/>
              <a:sym typeface="Raleway"/>
            </a:endParaRPr>
          </a:p>
        </p:txBody>
      </p:sp>
      <p:sp>
        <p:nvSpPr>
          <p:cNvPr id="175" name="Google Shape;175;p32"/>
          <p:cNvSpPr txBox="1"/>
          <p:nvPr/>
        </p:nvSpPr>
        <p:spPr>
          <a:xfrm>
            <a:off x="265825" y="4214650"/>
            <a:ext cx="8468700" cy="44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Avenir"/>
                <a:ea typeface="Avenir"/>
                <a:cs typeface="Avenir"/>
                <a:sym typeface="Avenir"/>
              </a:rPr>
              <a:t>Giglietto, F., Righetti, N., &amp; Rossi, L. (2020). CooRnet: Detect coordinated link-sharing behavior on social media. Retrieved from </a:t>
            </a:r>
            <a:r>
              <a:rPr lang="en" sz="1000" u="sng">
                <a:solidFill>
                  <a:schemeClr val="hlink"/>
                </a:solidFill>
                <a:latin typeface="Avenir"/>
                <a:ea typeface="Avenir"/>
                <a:cs typeface="Avenir"/>
                <a:sym typeface="Avenir"/>
                <a:hlinkClick r:id="rId3"/>
              </a:rPr>
              <a:t>http://coornet.org</a:t>
            </a:r>
            <a:r>
              <a:rPr lang="en" sz="1000">
                <a:latin typeface="Avenir"/>
                <a:ea typeface="Avenir"/>
                <a:cs typeface="Avenir"/>
                <a:sym typeface="Avenir"/>
              </a:rPr>
              <a:t>  </a:t>
            </a:r>
            <a:endParaRPr sz="1000">
              <a:latin typeface="Avenir"/>
              <a:ea typeface="Avenir"/>
              <a:cs typeface="Avenir"/>
              <a:sym typeface="Avenir"/>
            </a:endParaRPr>
          </a:p>
          <a:p>
            <a:pPr marL="0" lvl="0" indent="0" algn="ctr" rtl="0">
              <a:spcBef>
                <a:spcPts val="0"/>
              </a:spcBef>
              <a:spcAft>
                <a:spcPts val="0"/>
              </a:spcAft>
              <a:buNone/>
            </a:pPr>
            <a:r>
              <a:rPr lang="en" sz="1000">
                <a:latin typeface="Avenir"/>
                <a:ea typeface="Avenir"/>
                <a:cs typeface="Avenir"/>
                <a:sym typeface="Avenir"/>
              </a:rPr>
              <a:t>Righetti N., Balluff P. (2023). CooRTweet: Coordinated Networks Detection on Social Media. R package version 2.1.0. </a:t>
            </a:r>
            <a:r>
              <a:rPr lang="en" sz="1000" u="sng">
                <a:solidFill>
                  <a:schemeClr val="hlink"/>
                </a:solidFill>
                <a:latin typeface="Avenir"/>
                <a:ea typeface="Avenir"/>
                <a:cs typeface="Avenir"/>
                <a:sym typeface="Avenir"/>
                <a:hlinkClick r:id="rId4"/>
              </a:rPr>
              <a:t>https://CRAN.R-project.org/package=CooRTweet</a:t>
            </a:r>
            <a:r>
              <a:rPr lang="en" sz="1000">
                <a:latin typeface="Avenir"/>
                <a:ea typeface="Avenir"/>
                <a:cs typeface="Avenir"/>
                <a:sym typeface="Avenir"/>
              </a:rPr>
              <a:t> </a:t>
            </a:r>
            <a:endParaRPr sz="1000">
              <a:latin typeface="Avenir"/>
              <a:ea typeface="Avenir"/>
              <a:cs typeface="Avenir"/>
              <a:sym typeface="Avenir"/>
            </a:endParaRPr>
          </a:p>
        </p:txBody>
      </p:sp>
      <p:sp>
        <p:nvSpPr>
          <p:cNvPr id="176" name="Google Shape;176;p32"/>
          <p:cNvSpPr txBox="1">
            <a:spLocks noGrp="1"/>
          </p:cNvSpPr>
          <p:nvPr>
            <p:ph type="title"/>
          </p:nvPr>
        </p:nvSpPr>
        <p:spPr>
          <a:xfrm>
            <a:off x="311700" y="555600"/>
            <a:ext cx="5045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Background and data origins</a:t>
            </a:r>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3"/>
          <p:cNvSpPr txBox="1">
            <a:spLocks noGrp="1"/>
          </p:cNvSpPr>
          <p:nvPr>
            <p:ph type="title"/>
          </p:nvPr>
        </p:nvSpPr>
        <p:spPr>
          <a:xfrm>
            <a:off x="311700" y="555600"/>
            <a:ext cx="5045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Background and data origins</a:t>
            </a:r>
            <a:endParaRPr/>
          </a:p>
          <a:p>
            <a:pPr marL="0" lvl="0" indent="0" algn="l" rtl="0">
              <a:spcBef>
                <a:spcPts val="0"/>
              </a:spcBef>
              <a:spcAft>
                <a:spcPts val="0"/>
              </a:spcAft>
              <a:buNone/>
            </a:pPr>
            <a:endParaRPr/>
          </a:p>
        </p:txBody>
      </p:sp>
      <p:graphicFrame>
        <p:nvGraphicFramePr>
          <p:cNvPr id="182" name="Google Shape;182;p33"/>
          <p:cNvGraphicFramePr/>
          <p:nvPr/>
        </p:nvGraphicFramePr>
        <p:xfrm>
          <a:off x="779725" y="1612956"/>
          <a:ext cx="3000000" cy="3000000"/>
        </p:xfrm>
        <a:graphic>
          <a:graphicData uri="http://schemas.openxmlformats.org/drawingml/2006/table">
            <a:tbl>
              <a:tblPr>
                <a:noFill/>
                <a:tableStyleId>{556042BF-F67D-47FD-B050-55FE91198ECA}</a:tableStyleId>
              </a:tblPr>
              <a:tblGrid>
                <a:gridCol w="2855275">
                  <a:extLst>
                    <a:ext uri="{9D8B030D-6E8A-4147-A177-3AD203B41FA5}">
                      <a16:colId xmlns:a16="http://schemas.microsoft.com/office/drawing/2014/main" val="20000"/>
                    </a:ext>
                  </a:extLst>
                </a:gridCol>
                <a:gridCol w="4729275">
                  <a:extLst>
                    <a:ext uri="{9D8B030D-6E8A-4147-A177-3AD203B41FA5}">
                      <a16:colId xmlns:a16="http://schemas.microsoft.com/office/drawing/2014/main" val="20001"/>
                    </a:ext>
                  </a:extLst>
                </a:gridCol>
              </a:tblGrid>
              <a:tr h="546500">
                <a:tc>
                  <a:txBody>
                    <a:bodyPr/>
                    <a:lstStyle/>
                    <a:p>
                      <a:pPr marL="0" lvl="0" indent="0" algn="r" rtl="0">
                        <a:spcBef>
                          <a:spcPts val="0"/>
                        </a:spcBef>
                        <a:spcAft>
                          <a:spcPts val="0"/>
                        </a:spcAft>
                        <a:buNone/>
                      </a:pPr>
                      <a:r>
                        <a:rPr lang="en">
                          <a:solidFill>
                            <a:srgbClr val="E6344C"/>
                          </a:solidFill>
                          <a:latin typeface="Raleway SemiBold"/>
                          <a:ea typeface="Raleway SemiBold"/>
                          <a:cs typeface="Raleway SemiBold"/>
                          <a:sym typeface="Raleway SemiBold"/>
                        </a:rPr>
                        <a:t>N. coordinated entities</a:t>
                      </a:r>
                      <a:endParaRPr>
                        <a:solidFill>
                          <a:srgbClr val="E6344C"/>
                        </a:solidFill>
                        <a:latin typeface="Raleway SemiBold"/>
                        <a:ea typeface="Raleway SemiBold"/>
                        <a:cs typeface="Raleway SemiBold"/>
                        <a:sym typeface="Raleway SemiBold"/>
                      </a:endParaRPr>
                    </a:p>
                  </a:txBody>
                  <a:tcPr marL="91425" marR="91425" marT="68575" marB="68575" anchor="ctr">
                    <a:lnL w="9525" cap="flat" cmpd="sng">
                      <a:solidFill>
                        <a:srgbClr val="E9EAF2"/>
                      </a:solidFill>
                      <a:prstDash val="solid"/>
                      <a:round/>
                      <a:headEnd type="none" w="sm" len="sm"/>
                      <a:tailEnd type="none" w="sm" len="sm"/>
                    </a:lnL>
                    <a:lnR w="9525" cap="flat" cmpd="sng">
                      <a:solidFill>
                        <a:srgbClr val="E9EAF2"/>
                      </a:solidFill>
                      <a:prstDash val="solid"/>
                      <a:round/>
                      <a:headEnd type="none" w="sm" len="sm"/>
                      <a:tailEnd type="none" w="sm" len="sm"/>
                    </a:lnR>
                    <a:lnT w="19050" cap="flat" cmpd="sng">
                      <a:solidFill>
                        <a:srgbClr val="007BB9"/>
                      </a:solidFill>
                      <a:prstDash val="solid"/>
                      <a:round/>
                      <a:headEnd type="none" w="sm" len="sm"/>
                      <a:tailEnd type="none" w="sm" len="sm"/>
                    </a:lnT>
                    <a:lnB w="9525" cap="flat" cmpd="sng">
                      <a:solidFill>
                        <a:srgbClr val="E9EAF2"/>
                      </a:solidFill>
                      <a:prstDash val="solid"/>
                      <a:round/>
                      <a:headEnd type="none" w="sm" len="sm"/>
                      <a:tailEnd type="none" w="sm" len="sm"/>
                    </a:lnB>
                  </a:tcPr>
                </a:tc>
                <a:tc>
                  <a:txBody>
                    <a:bodyPr/>
                    <a:lstStyle/>
                    <a:p>
                      <a:pPr marL="365760" lvl="0" indent="0" algn="l" rtl="0">
                        <a:lnSpc>
                          <a:spcPct val="110000"/>
                        </a:lnSpc>
                        <a:spcBef>
                          <a:spcPts val="0"/>
                        </a:spcBef>
                        <a:spcAft>
                          <a:spcPts val="0"/>
                        </a:spcAft>
                        <a:buNone/>
                      </a:pPr>
                      <a:r>
                        <a:rPr lang="en">
                          <a:solidFill>
                            <a:schemeClr val="dk1"/>
                          </a:solidFill>
                          <a:latin typeface="Avenir"/>
                          <a:ea typeface="Avenir"/>
                          <a:cs typeface="Avenir"/>
                          <a:sym typeface="Avenir"/>
                        </a:rPr>
                        <a:t>223 Facebook groups </a:t>
                      </a:r>
                      <a:endParaRPr>
                        <a:solidFill>
                          <a:schemeClr val="dk1"/>
                        </a:solidFill>
                        <a:latin typeface="Avenir"/>
                        <a:ea typeface="Avenir"/>
                        <a:cs typeface="Avenir"/>
                        <a:sym typeface="Avenir"/>
                      </a:endParaRPr>
                    </a:p>
                  </a:txBody>
                  <a:tcPr marL="91425" marR="91425" marT="68575" marB="68575" anchor="ctr">
                    <a:lnL w="9525" cap="flat" cmpd="sng">
                      <a:solidFill>
                        <a:srgbClr val="E9EAF2"/>
                      </a:solidFill>
                      <a:prstDash val="solid"/>
                      <a:round/>
                      <a:headEnd type="none" w="sm" len="sm"/>
                      <a:tailEnd type="none" w="sm" len="sm"/>
                    </a:lnL>
                    <a:lnR w="9525" cap="flat" cmpd="sng">
                      <a:solidFill>
                        <a:srgbClr val="E9EAF2"/>
                      </a:solidFill>
                      <a:prstDash val="solid"/>
                      <a:round/>
                      <a:headEnd type="none" w="sm" len="sm"/>
                      <a:tailEnd type="none" w="sm" len="sm"/>
                    </a:lnR>
                    <a:lnT w="19050" cap="flat" cmpd="sng">
                      <a:solidFill>
                        <a:srgbClr val="007BB9"/>
                      </a:solidFill>
                      <a:prstDash val="solid"/>
                      <a:round/>
                      <a:headEnd type="none" w="sm" len="sm"/>
                      <a:tailEnd type="none" w="sm" len="sm"/>
                    </a:lnT>
                    <a:lnB w="9525" cap="flat" cmpd="sng">
                      <a:solidFill>
                        <a:srgbClr val="E9EAF2"/>
                      </a:solidFill>
                      <a:prstDash val="solid"/>
                      <a:round/>
                      <a:headEnd type="none" w="sm" len="sm"/>
                      <a:tailEnd type="none" w="sm" len="sm"/>
                    </a:lnB>
                  </a:tcPr>
                </a:tc>
                <a:extLst>
                  <a:ext uri="{0D108BD9-81ED-4DB2-BD59-A6C34878D82A}">
                    <a16:rowId xmlns:a16="http://schemas.microsoft.com/office/drawing/2014/main" val="10000"/>
                  </a:ext>
                </a:extLst>
              </a:tr>
              <a:tr h="546500">
                <a:tc>
                  <a:txBody>
                    <a:bodyPr/>
                    <a:lstStyle/>
                    <a:p>
                      <a:pPr marL="0" lvl="0" indent="0" algn="r" rtl="0">
                        <a:spcBef>
                          <a:spcPts val="0"/>
                        </a:spcBef>
                        <a:spcAft>
                          <a:spcPts val="0"/>
                        </a:spcAft>
                        <a:buNone/>
                      </a:pPr>
                      <a:r>
                        <a:rPr lang="en">
                          <a:solidFill>
                            <a:srgbClr val="E6344C"/>
                          </a:solidFill>
                          <a:latin typeface="Raleway SemiBold"/>
                          <a:ea typeface="Raleway SemiBold"/>
                          <a:cs typeface="Raleway SemiBold"/>
                          <a:sym typeface="Raleway SemiBold"/>
                        </a:rPr>
                        <a:t>N. of Facebook posts</a:t>
                      </a:r>
                      <a:endParaRPr>
                        <a:solidFill>
                          <a:srgbClr val="E6344C"/>
                        </a:solidFill>
                        <a:latin typeface="Raleway SemiBold"/>
                        <a:ea typeface="Raleway SemiBold"/>
                        <a:cs typeface="Raleway SemiBold"/>
                        <a:sym typeface="Raleway SemiBold"/>
                      </a:endParaRPr>
                    </a:p>
                  </a:txBody>
                  <a:tcPr marL="91425" marR="91425" marT="68575" marB="68575" anchor="ctr">
                    <a:lnL w="9525" cap="flat" cmpd="sng">
                      <a:solidFill>
                        <a:srgbClr val="E9EAF2"/>
                      </a:solidFill>
                      <a:prstDash val="solid"/>
                      <a:round/>
                      <a:headEnd type="none" w="sm" len="sm"/>
                      <a:tailEnd type="none" w="sm" len="sm"/>
                    </a:lnL>
                    <a:lnR w="9525" cap="flat" cmpd="sng">
                      <a:solidFill>
                        <a:srgbClr val="E9EAF2"/>
                      </a:solidFill>
                      <a:prstDash val="solid"/>
                      <a:round/>
                      <a:headEnd type="none" w="sm" len="sm"/>
                      <a:tailEnd type="none" w="sm" len="sm"/>
                    </a:lnR>
                    <a:lnT w="9525" cap="flat" cmpd="sng">
                      <a:solidFill>
                        <a:srgbClr val="E9EAF2"/>
                      </a:solidFill>
                      <a:prstDash val="solid"/>
                      <a:round/>
                      <a:headEnd type="none" w="sm" len="sm"/>
                      <a:tailEnd type="none" w="sm" len="sm"/>
                    </a:lnT>
                    <a:lnB w="9525" cap="flat" cmpd="sng">
                      <a:solidFill>
                        <a:srgbClr val="E9EAF2"/>
                      </a:solidFill>
                      <a:prstDash val="solid"/>
                      <a:round/>
                      <a:headEnd type="none" w="sm" len="sm"/>
                      <a:tailEnd type="none" w="sm" len="sm"/>
                    </a:lnB>
                  </a:tcPr>
                </a:tc>
                <a:tc>
                  <a:txBody>
                    <a:bodyPr/>
                    <a:lstStyle/>
                    <a:p>
                      <a:pPr marL="365760" lvl="0" indent="0" algn="l" rtl="0">
                        <a:lnSpc>
                          <a:spcPct val="110000"/>
                        </a:lnSpc>
                        <a:spcBef>
                          <a:spcPts val="0"/>
                        </a:spcBef>
                        <a:spcAft>
                          <a:spcPts val="0"/>
                        </a:spcAft>
                        <a:buNone/>
                      </a:pPr>
                      <a:r>
                        <a:rPr lang="en">
                          <a:solidFill>
                            <a:schemeClr val="dk1"/>
                          </a:solidFill>
                          <a:latin typeface="Avenir"/>
                          <a:ea typeface="Avenir"/>
                          <a:cs typeface="Avenir"/>
                          <a:sym typeface="Avenir"/>
                        </a:rPr>
                        <a:t>10,671 posts</a:t>
                      </a:r>
                      <a:endParaRPr b="1">
                        <a:solidFill>
                          <a:srgbClr val="3A3F50"/>
                        </a:solidFill>
                        <a:latin typeface="Avenir"/>
                        <a:ea typeface="Avenir"/>
                        <a:cs typeface="Avenir"/>
                        <a:sym typeface="Avenir"/>
                      </a:endParaRPr>
                    </a:p>
                  </a:txBody>
                  <a:tcPr marL="91425" marR="91425" marT="68575" marB="68575" anchor="ctr">
                    <a:lnL w="9525" cap="flat" cmpd="sng">
                      <a:solidFill>
                        <a:srgbClr val="E9EAF2"/>
                      </a:solidFill>
                      <a:prstDash val="solid"/>
                      <a:round/>
                      <a:headEnd type="none" w="sm" len="sm"/>
                      <a:tailEnd type="none" w="sm" len="sm"/>
                    </a:lnL>
                    <a:lnR w="9525" cap="flat" cmpd="sng">
                      <a:solidFill>
                        <a:srgbClr val="E9EAF2"/>
                      </a:solidFill>
                      <a:prstDash val="solid"/>
                      <a:round/>
                      <a:headEnd type="none" w="sm" len="sm"/>
                      <a:tailEnd type="none" w="sm" len="sm"/>
                    </a:lnR>
                    <a:lnT w="9525" cap="flat" cmpd="sng">
                      <a:solidFill>
                        <a:srgbClr val="E9EAF2"/>
                      </a:solidFill>
                      <a:prstDash val="solid"/>
                      <a:round/>
                      <a:headEnd type="none" w="sm" len="sm"/>
                      <a:tailEnd type="none" w="sm" len="sm"/>
                    </a:lnT>
                    <a:lnB w="9525" cap="flat" cmpd="sng">
                      <a:solidFill>
                        <a:srgbClr val="E9EAF2"/>
                      </a:solidFill>
                      <a:prstDash val="solid"/>
                      <a:round/>
                      <a:headEnd type="none" w="sm" len="sm"/>
                      <a:tailEnd type="none" w="sm" len="sm"/>
                    </a:lnB>
                  </a:tcPr>
                </a:tc>
                <a:extLst>
                  <a:ext uri="{0D108BD9-81ED-4DB2-BD59-A6C34878D82A}">
                    <a16:rowId xmlns:a16="http://schemas.microsoft.com/office/drawing/2014/main" val="10001"/>
                  </a:ext>
                </a:extLst>
              </a:tr>
              <a:tr h="546500">
                <a:tc>
                  <a:txBody>
                    <a:bodyPr/>
                    <a:lstStyle/>
                    <a:p>
                      <a:pPr marL="0" lvl="0" indent="0" algn="r" rtl="0">
                        <a:spcBef>
                          <a:spcPts val="0"/>
                        </a:spcBef>
                        <a:spcAft>
                          <a:spcPts val="0"/>
                        </a:spcAft>
                        <a:buNone/>
                      </a:pPr>
                      <a:r>
                        <a:rPr lang="en">
                          <a:solidFill>
                            <a:srgbClr val="E6344C"/>
                          </a:solidFill>
                          <a:latin typeface="Raleway SemiBold"/>
                          <a:ea typeface="Raleway SemiBold"/>
                          <a:cs typeface="Raleway SemiBold"/>
                          <a:sym typeface="Raleway SemiBold"/>
                        </a:rPr>
                        <a:t>Time Frame</a:t>
                      </a:r>
                      <a:endParaRPr>
                        <a:solidFill>
                          <a:srgbClr val="E6344C"/>
                        </a:solidFill>
                        <a:latin typeface="Raleway SemiBold"/>
                        <a:ea typeface="Raleway SemiBold"/>
                        <a:cs typeface="Raleway SemiBold"/>
                        <a:sym typeface="Raleway SemiBold"/>
                      </a:endParaRPr>
                    </a:p>
                  </a:txBody>
                  <a:tcPr marL="91425" marR="91425" marT="68575" marB="68575" anchor="ctr">
                    <a:lnL w="9525" cap="flat" cmpd="sng">
                      <a:solidFill>
                        <a:srgbClr val="E9EAF2"/>
                      </a:solidFill>
                      <a:prstDash val="solid"/>
                      <a:round/>
                      <a:headEnd type="none" w="sm" len="sm"/>
                      <a:tailEnd type="none" w="sm" len="sm"/>
                    </a:lnL>
                    <a:lnR w="9525" cap="flat" cmpd="sng">
                      <a:solidFill>
                        <a:srgbClr val="E9EAF2"/>
                      </a:solidFill>
                      <a:prstDash val="solid"/>
                      <a:round/>
                      <a:headEnd type="none" w="sm" len="sm"/>
                      <a:tailEnd type="none" w="sm" len="sm"/>
                    </a:lnR>
                    <a:lnT w="9525" cap="flat" cmpd="sng">
                      <a:solidFill>
                        <a:srgbClr val="E9EAF2"/>
                      </a:solidFill>
                      <a:prstDash val="solid"/>
                      <a:round/>
                      <a:headEnd type="none" w="sm" len="sm"/>
                      <a:tailEnd type="none" w="sm" len="sm"/>
                    </a:lnT>
                    <a:lnB w="9525" cap="flat" cmpd="sng">
                      <a:solidFill>
                        <a:srgbClr val="E9EAF2"/>
                      </a:solidFill>
                      <a:prstDash val="solid"/>
                      <a:round/>
                      <a:headEnd type="none" w="sm" len="sm"/>
                      <a:tailEnd type="none" w="sm" len="sm"/>
                    </a:lnB>
                  </a:tcPr>
                </a:tc>
                <a:tc>
                  <a:txBody>
                    <a:bodyPr/>
                    <a:lstStyle/>
                    <a:p>
                      <a:pPr marL="365760" lvl="0" indent="0" algn="l" rtl="0">
                        <a:spcBef>
                          <a:spcPts val="0"/>
                        </a:spcBef>
                        <a:spcAft>
                          <a:spcPts val="0"/>
                        </a:spcAft>
                        <a:buNone/>
                      </a:pPr>
                      <a:r>
                        <a:rPr lang="en" b="1">
                          <a:solidFill>
                            <a:srgbClr val="3A3F50"/>
                          </a:solidFill>
                          <a:latin typeface="Avenir"/>
                          <a:ea typeface="Avenir"/>
                          <a:cs typeface="Avenir"/>
                          <a:sym typeface="Avenir"/>
                        </a:rPr>
                        <a:t>January 13, 2017 - September 7, 2024</a:t>
                      </a:r>
                      <a:endParaRPr b="1">
                        <a:solidFill>
                          <a:srgbClr val="3A3F50"/>
                        </a:solidFill>
                        <a:latin typeface="Avenir"/>
                        <a:ea typeface="Avenir"/>
                        <a:cs typeface="Avenir"/>
                        <a:sym typeface="Avenir"/>
                      </a:endParaRPr>
                    </a:p>
                  </a:txBody>
                  <a:tcPr marL="91425" marR="91425" marT="68575" marB="68575" anchor="ctr">
                    <a:lnL w="9525" cap="flat" cmpd="sng">
                      <a:solidFill>
                        <a:srgbClr val="E9EAF2"/>
                      </a:solidFill>
                      <a:prstDash val="solid"/>
                      <a:round/>
                      <a:headEnd type="none" w="sm" len="sm"/>
                      <a:tailEnd type="none" w="sm" len="sm"/>
                    </a:lnL>
                    <a:lnR w="9525" cap="flat" cmpd="sng">
                      <a:solidFill>
                        <a:srgbClr val="E9EAF2"/>
                      </a:solidFill>
                      <a:prstDash val="solid"/>
                      <a:round/>
                      <a:headEnd type="none" w="sm" len="sm"/>
                      <a:tailEnd type="none" w="sm" len="sm"/>
                    </a:lnR>
                    <a:lnT w="9525" cap="flat" cmpd="sng">
                      <a:solidFill>
                        <a:srgbClr val="E9EAF2"/>
                      </a:solidFill>
                      <a:prstDash val="solid"/>
                      <a:round/>
                      <a:headEnd type="none" w="sm" len="sm"/>
                      <a:tailEnd type="none" w="sm" len="sm"/>
                    </a:lnT>
                    <a:lnB w="9525" cap="flat" cmpd="sng">
                      <a:solidFill>
                        <a:srgbClr val="E9EAF2"/>
                      </a:solidFill>
                      <a:prstDash val="solid"/>
                      <a:round/>
                      <a:headEnd type="none" w="sm" len="sm"/>
                      <a:tailEnd type="none" w="sm" len="sm"/>
                    </a:lnB>
                  </a:tcPr>
                </a:tc>
                <a:extLst>
                  <a:ext uri="{0D108BD9-81ED-4DB2-BD59-A6C34878D82A}">
                    <a16:rowId xmlns:a16="http://schemas.microsoft.com/office/drawing/2014/main" val="10002"/>
                  </a:ext>
                </a:extLst>
              </a:tr>
              <a:tr h="546500">
                <a:tc>
                  <a:txBody>
                    <a:bodyPr/>
                    <a:lstStyle/>
                    <a:p>
                      <a:pPr marL="0" lvl="0" indent="0" algn="r" rtl="0">
                        <a:spcBef>
                          <a:spcPts val="0"/>
                        </a:spcBef>
                        <a:spcAft>
                          <a:spcPts val="0"/>
                        </a:spcAft>
                        <a:buNone/>
                      </a:pPr>
                      <a:r>
                        <a:rPr lang="en">
                          <a:solidFill>
                            <a:srgbClr val="E6344C"/>
                          </a:solidFill>
                          <a:latin typeface="Raleway SemiBold"/>
                          <a:ea typeface="Raleway SemiBold"/>
                          <a:cs typeface="Raleway SemiBold"/>
                          <a:sym typeface="Raleway SemiBold"/>
                        </a:rPr>
                        <a:t>Processing</a:t>
                      </a:r>
                      <a:endParaRPr>
                        <a:solidFill>
                          <a:srgbClr val="E6344C"/>
                        </a:solidFill>
                        <a:latin typeface="Raleway SemiBold"/>
                        <a:ea typeface="Raleway SemiBold"/>
                        <a:cs typeface="Raleway SemiBold"/>
                        <a:sym typeface="Raleway SemiBold"/>
                      </a:endParaRPr>
                    </a:p>
                  </a:txBody>
                  <a:tcPr marL="91425" marR="91425" marT="68575" marB="68575" anchor="ctr">
                    <a:lnL w="9525" cap="flat" cmpd="sng">
                      <a:solidFill>
                        <a:srgbClr val="E9EAF2"/>
                      </a:solidFill>
                      <a:prstDash val="solid"/>
                      <a:round/>
                      <a:headEnd type="none" w="sm" len="sm"/>
                      <a:tailEnd type="none" w="sm" len="sm"/>
                    </a:lnL>
                    <a:lnR w="9525" cap="flat" cmpd="sng">
                      <a:solidFill>
                        <a:srgbClr val="E9EAF2"/>
                      </a:solidFill>
                      <a:prstDash val="solid"/>
                      <a:round/>
                      <a:headEnd type="none" w="sm" len="sm"/>
                      <a:tailEnd type="none" w="sm" len="sm"/>
                    </a:lnR>
                    <a:lnT w="9525" cap="flat" cmpd="sng">
                      <a:solidFill>
                        <a:srgbClr val="E9EAF2"/>
                      </a:solidFill>
                      <a:prstDash val="solid"/>
                      <a:round/>
                      <a:headEnd type="none" w="sm" len="sm"/>
                      <a:tailEnd type="none" w="sm" len="sm"/>
                    </a:lnT>
                    <a:lnB w="9525" cap="flat" cmpd="sng">
                      <a:solidFill>
                        <a:srgbClr val="E9EAF2"/>
                      </a:solidFill>
                      <a:prstDash val="solid"/>
                      <a:round/>
                      <a:headEnd type="none" w="sm" len="sm"/>
                      <a:tailEnd type="none" w="sm" len="sm"/>
                    </a:lnB>
                  </a:tcPr>
                </a:tc>
                <a:tc>
                  <a:txBody>
                    <a:bodyPr/>
                    <a:lstStyle/>
                    <a:p>
                      <a:pPr marL="342900" lvl="0" indent="0" algn="l" rtl="0">
                        <a:spcBef>
                          <a:spcPts val="0"/>
                        </a:spcBef>
                        <a:spcAft>
                          <a:spcPts val="0"/>
                        </a:spcAft>
                        <a:buNone/>
                      </a:pPr>
                      <a:r>
                        <a:rPr lang="en" b="1">
                          <a:solidFill>
                            <a:srgbClr val="3A3F50"/>
                          </a:solidFill>
                          <a:latin typeface="Avenir"/>
                          <a:ea typeface="Avenir"/>
                          <a:cs typeface="Avenir"/>
                          <a:sym typeface="Avenir"/>
                        </a:rPr>
                        <a:t>bulk images download</a:t>
                      </a:r>
                      <a:r>
                        <a:rPr lang="en" b="1" baseline="30000">
                          <a:solidFill>
                            <a:srgbClr val="3A3F50"/>
                          </a:solidFill>
                          <a:latin typeface="Avenir"/>
                          <a:ea typeface="Avenir"/>
                          <a:cs typeface="Avenir"/>
                          <a:sym typeface="Avenir"/>
                        </a:rPr>
                        <a:t>1</a:t>
                      </a:r>
                      <a:endParaRPr b="1" baseline="30000">
                        <a:solidFill>
                          <a:srgbClr val="3A3F50"/>
                        </a:solidFill>
                        <a:latin typeface="Avenir"/>
                        <a:ea typeface="Avenir"/>
                        <a:cs typeface="Avenir"/>
                        <a:sym typeface="Avenir"/>
                      </a:endParaRPr>
                    </a:p>
                  </a:txBody>
                  <a:tcPr marL="91425" marR="91425" marT="68575" marB="68575" anchor="ctr">
                    <a:lnL w="9525" cap="flat" cmpd="sng">
                      <a:solidFill>
                        <a:srgbClr val="E9EAF2"/>
                      </a:solidFill>
                      <a:prstDash val="solid"/>
                      <a:round/>
                      <a:headEnd type="none" w="sm" len="sm"/>
                      <a:tailEnd type="none" w="sm" len="sm"/>
                    </a:lnL>
                    <a:lnR w="9525" cap="flat" cmpd="sng">
                      <a:solidFill>
                        <a:srgbClr val="E9EAF2"/>
                      </a:solidFill>
                      <a:prstDash val="solid"/>
                      <a:round/>
                      <a:headEnd type="none" w="sm" len="sm"/>
                      <a:tailEnd type="none" w="sm" len="sm"/>
                    </a:lnR>
                    <a:lnT w="9525" cap="flat" cmpd="sng">
                      <a:solidFill>
                        <a:srgbClr val="E9EAF2"/>
                      </a:solidFill>
                      <a:prstDash val="solid"/>
                      <a:round/>
                      <a:headEnd type="none" w="sm" len="sm"/>
                      <a:tailEnd type="none" w="sm" len="sm"/>
                    </a:lnT>
                    <a:lnB w="9525" cap="flat" cmpd="sng">
                      <a:solidFill>
                        <a:srgbClr val="E9EAF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3" name="Google Shape;183;p33"/>
          <p:cNvSpPr txBox="1"/>
          <p:nvPr/>
        </p:nvSpPr>
        <p:spPr>
          <a:xfrm>
            <a:off x="1701150" y="4135850"/>
            <a:ext cx="5741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aseline="30000">
                <a:latin typeface="Avenir"/>
                <a:ea typeface="Avenir"/>
                <a:cs typeface="Avenir"/>
                <a:sym typeface="Avenir"/>
              </a:rPr>
              <a:t>1 </a:t>
            </a:r>
            <a:r>
              <a:rPr lang="en">
                <a:latin typeface="Avenir"/>
                <a:ea typeface="Avenir"/>
                <a:cs typeface="Avenir"/>
                <a:sym typeface="Avenir"/>
              </a:rPr>
              <a:t>using a script for automated bulk download, available at: https://massimoterenzi.com/mcl-media-downloader/</a:t>
            </a:r>
            <a:endParaRPr>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body" idx="1"/>
          </p:nvPr>
        </p:nvSpPr>
        <p:spPr>
          <a:xfrm>
            <a:off x="334200" y="1539900"/>
            <a:ext cx="7844100" cy="2952300"/>
          </a:xfrm>
          <a:prstGeom prst="rect">
            <a:avLst/>
          </a:prstGeom>
        </p:spPr>
        <p:txBody>
          <a:bodyPr spcFirstLastPara="1" wrap="square" lIns="91425" tIns="91425" rIns="91425" bIns="91425" anchor="ctr" anchorCtr="0">
            <a:noAutofit/>
          </a:bodyPr>
          <a:lstStyle/>
          <a:p>
            <a:pPr marL="914400" lvl="1" indent="-330200" algn="l" rtl="0">
              <a:spcBef>
                <a:spcPts val="0"/>
              </a:spcBef>
              <a:spcAft>
                <a:spcPts val="0"/>
              </a:spcAft>
              <a:buSzPts val="1600"/>
              <a:buChar char="➢"/>
            </a:pPr>
            <a:r>
              <a:rPr lang="en" sz="1600"/>
              <a:t>RQ: How effective is semantic visual clustering in identifying and understanding coordinated multimedia strategies that leverage the attention economy to influence user engagement in potentially harmful ways?</a:t>
            </a:r>
            <a:endParaRPr sz="1600"/>
          </a:p>
        </p:txBody>
      </p:sp>
      <p:sp>
        <p:nvSpPr>
          <p:cNvPr id="189" name="Google Shape;189;p34"/>
          <p:cNvSpPr txBox="1">
            <a:spLocks noGrp="1"/>
          </p:cNvSpPr>
          <p:nvPr>
            <p:ph type="title"/>
          </p:nvPr>
        </p:nvSpPr>
        <p:spPr>
          <a:xfrm>
            <a:off x="311700" y="555600"/>
            <a:ext cx="82668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Methods and research question</a:t>
            </a:r>
            <a:endParaRPr/>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5"/>
          <p:cNvSpPr txBox="1">
            <a:spLocks noGrp="1"/>
          </p:cNvSpPr>
          <p:nvPr>
            <p:ph type="title"/>
          </p:nvPr>
        </p:nvSpPr>
        <p:spPr>
          <a:xfrm>
            <a:off x="311700" y="555600"/>
            <a:ext cx="6810300"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and methods: AI labelling</a:t>
            </a:r>
            <a:endParaRPr/>
          </a:p>
        </p:txBody>
      </p:sp>
      <p:sp>
        <p:nvSpPr>
          <p:cNvPr id="195" name="Google Shape;195;p35"/>
          <p:cNvSpPr txBox="1"/>
          <p:nvPr/>
        </p:nvSpPr>
        <p:spPr>
          <a:xfrm>
            <a:off x="1855950" y="2665925"/>
            <a:ext cx="61941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rgbClr val="000000"/>
              </a:buClr>
              <a:buSzPts val="1100"/>
              <a:buFont typeface="Arial"/>
              <a:buNone/>
            </a:pPr>
            <a:r>
              <a:rPr lang="en" sz="1600">
                <a:solidFill>
                  <a:schemeClr val="dk1"/>
                </a:solidFill>
                <a:latin typeface="Avenir"/>
                <a:ea typeface="Avenir"/>
                <a:cs typeface="Avenir"/>
                <a:sym typeface="Avenir"/>
              </a:rPr>
              <a:t>Describe the connotative meaning of this image in one paragraph</a:t>
            </a:r>
            <a:endParaRPr sz="1600">
              <a:solidFill>
                <a:schemeClr val="dk1"/>
              </a:solidFill>
              <a:latin typeface="Avenir"/>
              <a:ea typeface="Avenir"/>
              <a:cs typeface="Avenir"/>
              <a:sym typeface="Avenir"/>
            </a:endParaRPr>
          </a:p>
        </p:txBody>
      </p:sp>
      <p:sp>
        <p:nvSpPr>
          <p:cNvPr id="196" name="Google Shape;196;p35"/>
          <p:cNvSpPr txBox="1"/>
          <p:nvPr/>
        </p:nvSpPr>
        <p:spPr>
          <a:xfrm>
            <a:off x="4023749" y="1759863"/>
            <a:ext cx="10965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lt1"/>
                </a:solidFill>
                <a:highlight>
                  <a:schemeClr val="dk1"/>
                </a:highlight>
                <a:latin typeface="Raleway SemiBold"/>
                <a:ea typeface="Raleway SemiBold"/>
                <a:cs typeface="Raleway SemiBold"/>
                <a:sym typeface="Raleway SemiBold"/>
              </a:rPr>
              <a:t>OpenAIgpt-4o</a:t>
            </a:r>
            <a:endParaRPr sz="2000">
              <a:solidFill>
                <a:schemeClr val="lt1"/>
              </a:solidFill>
              <a:highlight>
                <a:schemeClr val="dk1"/>
              </a:highlight>
              <a:latin typeface="Raleway SemiBold"/>
              <a:ea typeface="Raleway SemiBold"/>
              <a:cs typeface="Raleway SemiBold"/>
              <a:sym typeface="Raleway SemiBold"/>
            </a:endParaRPr>
          </a:p>
        </p:txBody>
      </p:sp>
      <p:sp>
        <p:nvSpPr>
          <p:cNvPr id="197" name="Google Shape;197;p35"/>
          <p:cNvSpPr txBox="1"/>
          <p:nvPr/>
        </p:nvSpPr>
        <p:spPr>
          <a:xfrm>
            <a:off x="1855950" y="3114500"/>
            <a:ext cx="63672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Avenir"/>
                <a:ea typeface="Avenir"/>
                <a:cs typeface="Avenir"/>
                <a:sym typeface="Avenir"/>
              </a:rPr>
              <a:t>This image conveys a sense of excitement and opportunity, typical of online gaming platforms designed to entice new users with substantial bonuses and engaging graphics. The bright colors and animated imagery aim to capture attention, while the prominent display of bonuses for first-time deposits emphasizes a rewarding experience. The variety of game categories and titles showcased, such as slots and bingo, suggests a diverse and potentially lucrative gaming environment. The overall connotation is one of thrill, potential wealth, and immediate benefits, encouraging users to engage and spend money in hopes of winning big.</a:t>
            </a:r>
            <a:endParaRPr sz="1200">
              <a:solidFill>
                <a:schemeClr val="dk1"/>
              </a:solidFill>
              <a:latin typeface="Avenir"/>
              <a:ea typeface="Avenir"/>
              <a:cs typeface="Avenir"/>
              <a:sym typeface="Avenir"/>
            </a:endParaRPr>
          </a:p>
        </p:txBody>
      </p:sp>
      <p:sp>
        <p:nvSpPr>
          <p:cNvPr id="198" name="Google Shape;198;p35"/>
          <p:cNvSpPr txBox="1"/>
          <p:nvPr/>
        </p:nvSpPr>
        <p:spPr>
          <a:xfrm>
            <a:off x="682650" y="2665925"/>
            <a:ext cx="1307700" cy="1650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a:latin typeface="Avenir"/>
                <a:ea typeface="Avenir"/>
                <a:cs typeface="Avenir"/>
                <a:sym typeface="Avenir"/>
              </a:rPr>
              <a:t>Prompt</a:t>
            </a:r>
            <a:endParaRPr sz="1700">
              <a:latin typeface="Avenir"/>
              <a:ea typeface="Avenir"/>
              <a:cs typeface="Avenir"/>
              <a:sym typeface="Avenir"/>
            </a:endParaRPr>
          </a:p>
          <a:p>
            <a:pPr marL="0" lvl="0" indent="0" algn="l" rtl="0">
              <a:lnSpc>
                <a:spcPct val="115000"/>
              </a:lnSpc>
              <a:spcBef>
                <a:spcPts val="0"/>
              </a:spcBef>
              <a:spcAft>
                <a:spcPts val="0"/>
              </a:spcAft>
              <a:buNone/>
            </a:pPr>
            <a:endParaRPr sz="1700">
              <a:latin typeface="Avenir"/>
              <a:ea typeface="Avenir"/>
              <a:cs typeface="Avenir"/>
              <a:sym typeface="Avenir"/>
            </a:endParaRPr>
          </a:p>
          <a:p>
            <a:pPr marL="0" lvl="0" indent="0" algn="l" rtl="0">
              <a:lnSpc>
                <a:spcPct val="115000"/>
              </a:lnSpc>
              <a:spcBef>
                <a:spcPts val="0"/>
              </a:spcBef>
              <a:spcAft>
                <a:spcPts val="0"/>
              </a:spcAft>
              <a:buNone/>
            </a:pPr>
            <a:endParaRPr sz="1700">
              <a:latin typeface="Avenir"/>
              <a:ea typeface="Avenir"/>
              <a:cs typeface="Avenir"/>
              <a:sym typeface="Avenir"/>
            </a:endParaRPr>
          </a:p>
          <a:p>
            <a:pPr marL="0" lvl="0" indent="0" algn="l" rtl="0">
              <a:lnSpc>
                <a:spcPct val="115000"/>
              </a:lnSpc>
              <a:spcBef>
                <a:spcPts val="0"/>
              </a:spcBef>
              <a:spcAft>
                <a:spcPts val="0"/>
              </a:spcAft>
              <a:buNone/>
            </a:pPr>
            <a:r>
              <a:rPr lang="en" sz="1700">
                <a:latin typeface="Avenir"/>
                <a:ea typeface="Avenir"/>
                <a:cs typeface="Avenir"/>
                <a:sym typeface="Avenir"/>
              </a:rPr>
              <a:t>Response</a:t>
            </a:r>
            <a:endParaRPr sz="1700">
              <a:latin typeface="Avenir"/>
              <a:ea typeface="Avenir"/>
              <a:cs typeface="Avenir"/>
              <a:sym typeface="Avenir"/>
            </a:endParaRPr>
          </a:p>
          <a:p>
            <a:pPr marL="0" lvl="0" indent="0" algn="l" rtl="0">
              <a:lnSpc>
                <a:spcPct val="115000"/>
              </a:lnSpc>
              <a:spcBef>
                <a:spcPts val="0"/>
              </a:spcBef>
              <a:spcAft>
                <a:spcPts val="0"/>
              </a:spcAft>
              <a:buNone/>
            </a:pPr>
            <a:r>
              <a:rPr lang="en" sz="1700">
                <a:latin typeface="Avenir"/>
                <a:ea typeface="Avenir"/>
                <a:cs typeface="Avenir"/>
                <a:sym typeface="Avenir"/>
              </a:rPr>
              <a:t>example</a:t>
            </a:r>
            <a:endParaRPr sz="1700">
              <a:latin typeface="Avenir"/>
              <a:ea typeface="Avenir"/>
              <a:cs typeface="Avenir"/>
              <a:sym typeface="Avenir"/>
            </a:endParaRPr>
          </a:p>
        </p:txBody>
      </p:sp>
      <p:sp>
        <p:nvSpPr>
          <p:cNvPr id="199" name="Google Shape;199;p35"/>
          <p:cNvSpPr txBox="1"/>
          <p:nvPr/>
        </p:nvSpPr>
        <p:spPr>
          <a:xfrm>
            <a:off x="1881900" y="1267275"/>
            <a:ext cx="53802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latin typeface="Avenir"/>
                <a:ea typeface="Avenir"/>
                <a:cs typeface="Avenir"/>
                <a:sym typeface="Avenir"/>
              </a:rPr>
              <a:t>Model used:</a:t>
            </a:r>
            <a:endParaRPr sz="2000">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1004</Words>
  <Application>Microsoft Macintosh PowerPoint</Application>
  <PresentationFormat>Presentazione su schermo (16:9)</PresentationFormat>
  <Paragraphs>88</Paragraphs>
  <Slides>19</Slides>
  <Notes>19</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19</vt:i4>
      </vt:variant>
    </vt:vector>
  </HeadingPairs>
  <TitlesOfParts>
    <vt:vector size="25" baseType="lpstr">
      <vt:lpstr>Avenir</vt:lpstr>
      <vt:lpstr>Raleway</vt:lpstr>
      <vt:lpstr>Raleway SemiBold</vt:lpstr>
      <vt:lpstr>Arial</vt:lpstr>
      <vt:lpstr>Simple Light</vt:lpstr>
      <vt:lpstr>Simple Light</vt:lpstr>
      <vt:lpstr>Presentazione standard di PowerPoint</vt:lpstr>
      <vt:lpstr>Semantic visual clustering  (Arminio et al. 2024)</vt:lpstr>
      <vt:lpstr>Semantic visual clustering  (Arminio et al. 2024)</vt:lpstr>
      <vt:lpstr>Coordinated inauthentic behaviour and problematic information</vt:lpstr>
      <vt:lpstr>Background and data origins </vt:lpstr>
      <vt:lpstr>Background and data origins </vt:lpstr>
      <vt:lpstr>Background and data origins </vt:lpstr>
      <vt:lpstr>Methods and research question </vt:lpstr>
      <vt:lpstr>Data and methods: AI labelling</vt:lpstr>
      <vt:lpstr>Data and methods: AI embeddings</vt:lpstr>
      <vt:lpstr>Data and methods: data reduction and clustering</vt:lpstr>
      <vt:lpstr>Data and methods: data reduction and clustering</vt:lpstr>
      <vt:lpstr>Cluster analysis: {c.1} luxurious lifestyle</vt:lpstr>
      <vt:lpstr>Cluster analysis: {c.2;c.3} linguistic groups </vt:lpstr>
      <vt:lpstr>Cluster analysis: {c.4} appealing rewards</vt:lpstr>
      <vt:lpstr>Cluster analysis: {c.5} public figures</vt:lpstr>
      <vt:lpstr>Findings </vt:lpstr>
      <vt:lpstr>Limitations and future developments </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Massimo Terenzi</cp:lastModifiedBy>
  <cp:revision>2</cp:revision>
  <dcterms:modified xsi:type="dcterms:W3CDTF">2024-11-22T08:15:20Z</dcterms:modified>
</cp:coreProperties>
</file>