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69" r:id="rId3"/>
    <p:sldId id="270" r:id="rId4"/>
    <p:sldId id="276" r:id="rId5"/>
    <p:sldId id="274" r:id="rId6"/>
    <p:sldId id="281" r:id="rId7"/>
    <p:sldId id="271" r:id="rId8"/>
    <p:sldId id="282" r:id="rId9"/>
    <p:sldId id="272" r:id="rId10"/>
    <p:sldId id="275" r:id="rId11"/>
    <p:sldId id="283" r:id="rId12"/>
    <p:sldId id="295" r:id="rId13"/>
    <p:sldId id="284" r:id="rId14"/>
    <p:sldId id="278" r:id="rId15"/>
    <p:sldId id="286" r:id="rId16"/>
    <p:sldId id="287" r:id="rId17"/>
    <p:sldId id="289" r:id="rId18"/>
    <p:sldId id="290" r:id="rId19"/>
    <p:sldId id="291" r:id="rId20"/>
    <p:sldId id="292" r:id="rId21"/>
    <p:sldId id="294" r:id="rId22"/>
    <p:sldId id="280"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94660"/>
  </p:normalViewPr>
  <p:slideViewPr>
    <p:cSldViewPr snapToGrid="0">
      <p:cViewPr varScale="1">
        <p:scale>
          <a:sx n="84" d="100"/>
          <a:sy n="84" d="100"/>
        </p:scale>
        <p:origin x="770" y="3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0B4C8-179A-4D36-88AC-680D31542552}"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8C30D-01FB-42A2-BD75-488830812FC2}" type="slidenum">
              <a:rPr lang="en-US" smtClean="0"/>
              <a:t>‹#›</a:t>
            </a:fld>
            <a:endParaRPr lang="en-US"/>
          </a:p>
        </p:txBody>
      </p:sp>
    </p:spTree>
    <p:extLst>
      <p:ext uri="{BB962C8B-B14F-4D97-AF65-F5344CB8AC3E}">
        <p14:creationId xmlns:p14="http://schemas.microsoft.com/office/powerpoint/2010/main" val="1611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FCD203-24AC-DF2B-6505-EF19042FE02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2B27FF68-3466-DB30-DBB2-C775823B41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E0AEA6F1-2405-E9DA-BB1E-B5F0B39A11B7}"/>
              </a:ext>
            </a:extLst>
          </p:cNvPr>
          <p:cNvSpPr>
            <a:spLocks noGrp="1"/>
          </p:cNvSpPr>
          <p:nvPr>
            <p:ph type="dt" sz="half" idx="10"/>
          </p:nvPr>
        </p:nvSpPr>
        <p:spPr/>
        <p:txBody>
          <a:bodyPr/>
          <a:lstStyle/>
          <a:p>
            <a:fld id="{64BC44A1-240F-4FFC-840E-EF24F99A9CE6}" type="datetime1">
              <a:rPr lang="en-US" smtClean="0"/>
              <a:t>11/13/2024</a:t>
            </a:fld>
            <a:endParaRPr lang="en-US"/>
          </a:p>
        </p:txBody>
      </p:sp>
      <p:sp>
        <p:nvSpPr>
          <p:cNvPr id="5" name="Нижний колонтитул 4">
            <a:extLst>
              <a:ext uri="{FF2B5EF4-FFF2-40B4-BE49-F238E27FC236}">
                <a16:creationId xmlns:a16="http://schemas.microsoft.com/office/drawing/2014/main" id="{E7F968E7-099A-E55B-D74E-1970C69495DF}"/>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411AB350-8C7E-2C94-03E6-8385D6500E00}"/>
              </a:ext>
            </a:extLst>
          </p:cNvPr>
          <p:cNvSpPr>
            <a:spLocks noGrp="1"/>
          </p:cNvSpPr>
          <p:nvPr>
            <p:ph type="sldNum" sz="quarter" idx="12"/>
          </p:nvPr>
        </p:nvSpPr>
        <p:spPr/>
        <p:txBody>
          <a:bodyPr/>
          <a:lstStyle/>
          <a:p>
            <a:fld id="{670B5829-21CA-49EC-BC00-582285C1BA61}" type="slidenum">
              <a:rPr lang="en-US" smtClean="0"/>
              <a:t>‹#›</a:t>
            </a:fld>
            <a:endParaRPr lang="en-US"/>
          </a:p>
        </p:txBody>
      </p:sp>
    </p:spTree>
    <p:extLst>
      <p:ext uri="{BB962C8B-B14F-4D97-AF65-F5344CB8AC3E}">
        <p14:creationId xmlns:p14="http://schemas.microsoft.com/office/powerpoint/2010/main" val="182975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22145-D15F-7F6B-7B93-F42FFD540063}"/>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A73BA37E-74A7-1A04-8FD1-CA8CDF79E37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E632EB83-C86D-B17E-6808-690E09AF84F7}"/>
              </a:ext>
            </a:extLst>
          </p:cNvPr>
          <p:cNvSpPr>
            <a:spLocks noGrp="1"/>
          </p:cNvSpPr>
          <p:nvPr>
            <p:ph type="dt" sz="half" idx="10"/>
          </p:nvPr>
        </p:nvSpPr>
        <p:spPr/>
        <p:txBody>
          <a:bodyPr/>
          <a:lstStyle/>
          <a:p>
            <a:fld id="{09F0FBF0-E8FD-4170-B2D4-C02E350ADEEB}" type="datetime1">
              <a:rPr lang="en-US" smtClean="0"/>
              <a:t>11/13/2024</a:t>
            </a:fld>
            <a:endParaRPr lang="en-US"/>
          </a:p>
        </p:txBody>
      </p:sp>
      <p:sp>
        <p:nvSpPr>
          <p:cNvPr id="5" name="Нижний колонтитул 4">
            <a:extLst>
              <a:ext uri="{FF2B5EF4-FFF2-40B4-BE49-F238E27FC236}">
                <a16:creationId xmlns:a16="http://schemas.microsoft.com/office/drawing/2014/main" id="{D134405B-8C12-FAA3-8663-A437CA2032B8}"/>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FBBF41C6-CD22-6773-8A87-09AD6C4AF3F8}"/>
              </a:ext>
            </a:extLst>
          </p:cNvPr>
          <p:cNvSpPr>
            <a:spLocks noGrp="1"/>
          </p:cNvSpPr>
          <p:nvPr>
            <p:ph type="sldNum" sz="quarter" idx="12"/>
          </p:nvPr>
        </p:nvSpPr>
        <p:spPr/>
        <p:txBody>
          <a:bodyPr/>
          <a:lstStyle/>
          <a:p>
            <a:fld id="{670B5829-21CA-49EC-BC00-582285C1BA61}" type="slidenum">
              <a:rPr lang="en-US" smtClean="0"/>
              <a:t>‹#›</a:t>
            </a:fld>
            <a:endParaRPr lang="en-US"/>
          </a:p>
        </p:txBody>
      </p:sp>
    </p:spTree>
    <p:extLst>
      <p:ext uri="{BB962C8B-B14F-4D97-AF65-F5344CB8AC3E}">
        <p14:creationId xmlns:p14="http://schemas.microsoft.com/office/powerpoint/2010/main" val="413125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2E1F970-C8AF-FBD7-0D3E-F87F0137F4E3}"/>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419540EA-68F7-3B64-4B78-FC55749BE34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BD489FA3-2D23-7FDF-4A01-0474CC598ED7}"/>
              </a:ext>
            </a:extLst>
          </p:cNvPr>
          <p:cNvSpPr>
            <a:spLocks noGrp="1"/>
          </p:cNvSpPr>
          <p:nvPr>
            <p:ph type="dt" sz="half" idx="10"/>
          </p:nvPr>
        </p:nvSpPr>
        <p:spPr/>
        <p:txBody>
          <a:bodyPr/>
          <a:lstStyle/>
          <a:p>
            <a:fld id="{8C1FC82C-A080-4784-AD66-403A97B7E135}" type="datetime1">
              <a:rPr lang="en-US" smtClean="0"/>
              <a:t>11/13/2024</a:t>
            </a:fld>
            <a:endParaRPr lang="en-US"/>
          </a:p>
        </p:txBody>
      </p:sp>
      <p:sp>
        <p:nvSpPr>
          <p:cNvPr id="5" name="Нижний колонтитул 4">
            <a:extLst>
              <a:ext uri="{FF2B5EF4-FFF2-40B4-BE49-F238E27FC236}">
                <a16:creationId xmlns:a16="http://schemas.microsoft.com/office/drawing/2014/main" id="{E34BF96D-ECC7-87CE-4237-A6C18EE6E3FD}"/>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2019949E-DB14-9AEA-E897-C212F8CC178D}"/>
              </a:ext>
            </a:extLst>
          </p:cNvPr>
          <p:cNvSpPr>
            <a:spLocks noGrp="1"/>
          </p:cNvSpPr>
          <p:nvPr>
            <p:ph type="sldNum" sz="quarter" idx="12"/>
          </p:nvPr>
        </p:nvSpPr>
        <p:spPr/>
        <p:txBody>
          <a:bodyPr/>
          <a:lstStyle/>
          <a:p>
            <a:fld id="{670B5829-21CA-49EC-BC00-582285C1BA61}" type="slidenum">
              <a:rPr lang="en-US" smtClean="0"/>
              <a:t>‹#›</a:t>
            </a:fld>
            <a:endParaRPr lang="en-US"/>
          </a:p>
        </p:txBody>
      </p:sp>
    </p:spTree>
    <p:extLst>
      <p:ext uri="{BB962C8B-B14F-4D97-AF65-F5344CB8AC3E}">
        <p14:creationId xmlns:p14="http://schemas.microsoft.com/office/powerpoint/2010/main" val="132945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3BEDB7-37BC-C044-8723-F346A7A84E3B}"/>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2DC36822-01DD-389B-0344-66D8D33927A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9043DCC8-5F4F-82FD-5A73-21FF5BE8D7DA}"/>
              </a:ext>
            </a:extLst>
          </p:cNvPr>
          <p:cNvSpPr>
            <a:spLocks noGrp="1"/>
          </p:cNvSpPr>
          <p:nvPr>
            <p:ph type="dt" sz="half" idx="10"/>
          </p:nvPr>
        </p:nvSpPr>
        <p:spPr/>
        <p:txBody>
          <a:bodyPr/>
          <a:lstStyle/>
          <a:p>
            <a:fld id="{B8199536-284B-4FBD-8EEC-14025E7CD0A3}" type="datetime1">
              <a:rPr lang="en-US" smtClean="0"/>
              <a:t>11/13/2024</a:t>
            </a:fld>
            <a:endParaRPr lang="en-US"/>
          </a:p>
        </p:txBody>
      </p:sp>
      <p:sp>
        <p:nvSpPr>
          <p:cNvPr id="5" name="Нижний колонтитул 4">
            <a:extLst>
              <a:ext uri="{FF2B5EF4-FFF2-40B4-BE49-F238E27FC236}">
                <a16:creationId xmlns:a16="http://schemas.microsoft.com/office/drawing/2014/main" id="{C749D8CF-FDF7-8AAA-EA7C-C059C0CD725F}"/>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DD0728DC-B140-D78B-C276-2AB0E1592E9D}"/>
              </a:ext>
            </a:extLst>
          </p:cNvPr>
          <p:cNvSpPr>
            <a:spLocks noGrp="1"/>
          </p:cNvSpPr>
          <p:nvPr>
            <p:ph type="sldNum" sz="quarter" idx="12"/>
          </p:nvPr>
        </p:nvSpPr>
        <p:spPr/>
        <p:txBody>
          <a:bodyPr/>
          <a:lstStyle/>
          <a:p>
            <a:fld id="{670B5829-21CA-49EC-BC00-582285C1BA61}" type="slidenum">
              <a:rPr lang="en-US" smtClean="0"/>
              <a:t>‹#›</a:t>
            </a:fld>
            <a:endParaRPr lang="en-US"/>
          </a:p>
        </p:txBody>
      </p:sp>
    </p:spTree>
    <p:extLst>
      <p:ext uri="{BB962C8B-B14F-4D97-AF65-F5344CB8AC3E}">
        <p14:creationId xmlns:p14="http://schemas.microsoft.com/office/powerpoint/2010/main" val="424881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78AC8C-FE76-2819-296B-A930D0126ED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5ACAD595-8C0F-22C1-221C-96B9E97C9C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A8481D-DF05-21BF-E168-A2772C5AF1B6}"/>
              </a:ext>
            </a:extLst>
          </p:cNvPr>
          <p:cNvSpPr>
            <a:spLocks noGrp="1"/>
          </p:cNvSpPr>
          <p:nvPr>
            <p:ph type="dt" sz="half" idx="10"/>
          </p:nvPr>
        </p:nvSpPr>
        <p:spPr/>
        <p:txBody>
          <a:bodyPr/>
          <a:lstStyle/>
          <a:p>
            <a:fld id="{998882B4-EEC4-4D51-A470-83C12B889C1D}" type="datetime1">
              <a:rPr lang="en-US" smtClean="0"/>
              <a:t>11/13/2024</a:t>
            </a:fld>
            <a:endParaRPr lang="en-US"/>
          </a:p>
        </p:txBody>
      </p:sp>
      <p:sp>
        <p:nvSpPr>
          <p:cNvPr id="5" name="Нижний колонтитул 4">
            <a:extLst>
              <a:ext uri="{FF2B5EF4-FFF2-40B4-BE49-F238E27FC236}">
                <a16:creationId xmlns:a16="http://schemas.microsoft.com/office/drawing/2014/main" id="{67AF390E-501C-0952-CFE0-B7EB1BCA856F}"/>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47F502E8-53D9-7860-0110-26785DA0176E}"/>
              </a:ext>
            </a:extLst>
          </p:cNvPr>
          <p:cNvSpPr>
            <a:spLocks noGrp="1"/>
          </p:cNvSpPr>
          <p:nvPr>
            <p:ph type="sldNum" sz="quarter" idx="12"/>
          </p:nvPr>
        </p:nvSpPr>
        <p:spPr/>
        <p:txBody>
          <a:bodyPr/>
          <a:lstStyle/>
          <a:p>
            <a:fld id="{670B5829-21CA-49EC-BC00-582285C1BA61}" type="slidenum">
              <a:rPr lang="en-US" smtClean="0"/>
              <a:t>‹#›</a:t>
            </a:fld>
            <a:endParaRPr lang="en-US"/>
          </a:p>
        </p:txBody>
      </p:sp>
    </p:spTree>
    <p:extLst>
      <p:ext uri="{BB962C8B-B14F-4D97-AF65-F5344CB8AC3E}">
        <p14:creationId xmlns:p14="http://schemas.microsoft.com/office/powerpoint/2010/main" val="251614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63F099-33FC-BD6B-FDC8-F4DCA7EFE0F0}"/>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23217F93-E2F9-FE9C-7906-D02DEA6144A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12CCA14D-779E-26CC-FA8E-5CBDF288540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DB3FE17C-9670-5266-CA3B-A44887177FEB}"/>
              </a:ext>
            </a:extLst>
          </p:cNvPr>
          <p:cNvSpPr>
            <a:spLocks noGrp="1"/>
          </p:cNvSpPr>
          <p:nvPr>
            <p:ph type="dt" sz="half" idx="10"/>
          </p:nvPr>
        </p:nvSpPr>
        <p:spPr/>
        <p:txBody>
          <a:bodyPr/>
          <a:lstStyle/>
          <a:p>
            <a:fld id="{4615AE91-6E11-4D9B-A8B6-B9797BC79203}" type="datetime1">
              <a:rPr lang="en-US" smtClean="0"/>
              <a:t>11/13/2024</a:t>
            </a:fld>
            <a:endParaRPr lang="en-US"/>
          </a:p>
        </p:txBody>
      </p:sp>
      <p:sp>
        <p:nvSpPr>
          <p:cNvPr id="6" name="Нижний колонтитул 5">
            <a:extLst>
              <a:ext uri="{FF2B5EF4-FFF2-40B4-BE49-F238E27FC236}">
                <a16:creationId xmlns:a16="http://schemas.microsoft.com/office/drawing/2014/main" id="{BA40662F-C9E7-5CDC-1335-C7F4C14917B3}"/>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0C8FEC09-CB0B-274B-26EB-F41C180750D7}"/>
              </a:ext>
            </a:extLst>
          </p:cNvPr>
          <p:cNvSpPr>
            <a:spLocks noGrp="1"/>
          </p:cNvSpPr>
          <p:nvPr>
            <p:ph type="sldNum" sz="quarter" idx="12"/>
          </p:nvPr>
        </p:nvSpPr>
        <p:spPr/>
        <p:txBody>
          <a:bodyPr/>
          <a:lstStyle/>
          <a:p>
            <a:fld id="{670B5829-21CA-49EC-BC00-582285C1BA61}" type="slidenum">
              <a:rPr lang="en-US" smtClean="0"/>
              <a:t>‹#›</a:t>
            </a:fld>
            <a:endParaRPr lang="en-US"/>
          </a:p>
        </p:txBody>
      </p:sp>
    </p:spTree>
    <p:extLst>
      <p:ext uri="{BB962C8B-B14F-4D97-AF65-F5344CB8AC3E}">
        <p14:creationId xmlns:p14="http://schemas.microsoft.com/office/powerpoint/2010/main" val="250567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8433A1-2A52-5D20-03BF-2A083D01A9CB}"/>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C229BF78-74F1-6BC8-9984-4D70E22F90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BCEA083-341A-795E-89E3-04C7BBEBC94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786034EC-71FD-372E-E1C4-7E53C35313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B18A03B-6155-02D3-B89A-A29460F8DC8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88DA1A5F-F49E-A59F-6E02-62FB861A1735}"/>
              </a:ext>
            </a:extLst>
          </p:cNvPr>
          <p:cNvSpPr>
            <a:spLocks noGrp="1"/>
          </p:cNvSpPr>
          <p:nvPr>
            <p:ph type="dt" sz="half" idx="10"/>
          </p:nvPr>
        </p:nvSpPr>
        <p:spPr/>
        <p:txBody>
          <a:bodyPr/>
          <a:lstStyle/>
          <a:p>
            <a:fld id="{93348968-BC6F-4F94-8020-9BF19FE59D9F}" type="datetime1">
              <a:rPr lang="en-US" smtClean="0"/>
              <a:t>11/13/2024</a:t>
            </a:fld>
            <a:endParaRPr lang="en-US"/>
          </a:p>
        </p:txBody>
      </p:sp>
      <p:sp>
        <p:nvSpPr>
          <p:cNvPr id="8" name="Нижний колонтитул 7">
            <a:extLst>
              <a:ext uri="{FF2B5EF4-FFF2-40B4-BE49-F238E27FC236}">
                <a16:creationId xmlns:a16="http://schemas.microsoft.com/office/drawing/2014/main" id="{8604CCC6-39A4-824E-2835-A9CA600CA706}"/>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A8BB67F1-69BE-1DB3-036B-66ECBD48407F}"/>
              </a:ext>
            </a:extLst>
          </p:cNvPr>
          <p:cNvSpPr>
            <a:spLocks noGrp="1"/>
          </p:cNvSpPr>
          <p:nvPr>
            <p:ph type="sldNum" sz="quarter" idx="12"/>
          </p:nvPr>
        </p:nvSpPr>
        <p:spPr/>
        <p:txBody>
          <a:bodyPr/>
          <a:lstStyle/>
          <a:p>
            <a:fld id="{670B5829-21CA-49EC-BC00-582285C1BA61}" type="slidenum">
              <a:rPr lang="en-US" smtClean="0"/>
              <a:t>‹#›</a:t>
            </a:fld>
            <a:endParaRPr lang="en-US"/>
          </a:p>
        </p:txBody>
      </p:sp>
    </p:spTree>
    <p:extLst>
      <p:ext uri="{BB962C8B-B14F-4D97-AF65-F5344CB8AC3E}">
        <p14:creationId xmlns:p14="http://schemas.microsoft.com/office/powerpoint/2010/main" val="122728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9A74B8-A048-3AC3-1A41-869768F4CE2F}"/>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72FB71DE-F617-E706-5959-FABDB72D1199}"/>
              </a:ext>
            </a:extLst>
          </p:cNvPr>
          <p:cNvSpPr>
            <a:spLocks noGrp="1"/>
          </p:cNvSpPr>
          <p:nvPr>
            <p:ph type="dt" sz="half" idx="10"/>
          </p:nvPr>
        </p:nvSpPr>
        <p:spPr/>
        <p:txBody>
          <a:bodyPr/>
          <a:lstStyle/>
          <a:p>
            <a:fld id="{B68C1AC6-13A0-43AC-82C3-3EBFE74DB118}" type="datetime1">
              <a:rPr lang="en-US" smtClean="0"/>
              <a:t>11/13/2024</a:t>
            </a:fld>
            <a:endParaRPr lang="en-US"/>
          </a:p>
        </p:txBody>
      </p:sp>
      <p:sp>
        <p:nvSpPr>
          <p:cNvPr id="4" name="Нижний колонтитул 3">
            <a:extLst>
              <a:ext uri="{FF2B5EF4-FFF2-40B4-BE49-F238E27FC236}">
                <a16:creationId xmlns:a16="http://schemas.microsoft.com/office/drawing/2014/main" id="{076D65B8-8094-DB6E-8D34-57E9E87FD6FC}"/>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2EB5DBF7-5E6B-833C-0BF6-0ECC4C4C1A78}"/>
              </a:ext>
            </a:extLst>
          </p:cNvPr>
          <p:cNvSpPr>
            <a:spLocks noGrp="1"/>
          </p:cNvSpPr>
          <p:nvPr>
            <p:ph type="sldNum" sz="quarter" idx="12"/>
          </p:nvPr>
        </p:nvSpPr>
        <p:spPr/>
        <p:txBody>
          <a:bodyPr/>
          <a:lstStyle/>
          <a:p>
            <a:fld id="{670B5829-21CA-49EC-BC00-582285C1BA61}" type="slidenum">
              <a:rPr lang="en-US" smtClean="0"/>
              <a:t>‹#›</a:t>
            </a:fld>
            <a:endParaRPr lang="en-US"/>
          </a:p>
        </p:txBody>
      </p:sp>
    </p:spTree>
    <p:extLst>
      <p:ext uri="{BB962C8B-B14F-4D97-AF65-F5344CB8AC3E}">
        <p14:creationId xmlns:p14="http://schemas.microsoft.com/office/powerpoint/2010/main" val="310097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3DDC8A3-8C99-591E-91F1-1C66031475E1}"/>
              </a:ext>
            </a:extLst>
          </p:cNvPr>
          <p:cNvSpPr>
            <a:spLocks noGrp="1"/>
          </p:cNvSpPr>
          <p:nvPr>
            <p:ph type="dt" sz="half" idx="10"/>
          </p:nvPr>
        </p:nvSpPr>
        <p:spPr/>
        <p:txBody>
          <a:bodyPr/>
          <a:lstStyle/>
          <a:p>
            <a:fld id="{76A0BD33-4C05-45E5-977B-7623A0AB46EC}" type="datetime1">
              <a:rPr lang="en-US" smtClean="0"/>
              <a:t>11/13/2024</a:t>
            </a:fld>
            <a:endParaRPr lang="en-US"/>
          </a:p>
        </p:txBody>
      </p:sp>
      <p:sp>
        <p:nvSpPr>
          <p:cNvPr id="3" name="Нижний колонтитул 2">
            <a:extLst>
              <a:ext uri="{FF2B5EF4-FFF2-40B4-BE49-F238E27FC236}">
                <a16:creationId xmlns:a16="http://schemas.microsoft.com/office/drawing/2014/main" id="{3DDB08F1-8B80-E442-DC5D-CC8A24A67E2C}"/>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9B8868F6-B658-154B-272D-C40FE70997B0}"/>
              </a:ext>
            </a:extLst>
          </p:cNvPr>
          <p:cNvSpPr>
            <a:spLocks noGrp="1"/>
          </p:cNvSpPr>
          <p:nvPr>
            <p:ph type="sldNum" sz="quarter" idx="12"/>
          </p:nvPr>
        </p:nvSpPr>
        <p:spPr/>
        <p:txBody>
          <a:bodyPr/>
          <a:lstStyle/>
          <a:p>
            <a:fld id="{670B5829-21CA-49EC-BC00-582285C1BA61}" type="slidenum">
              <a:rPr lang="en-US" smtClean="0"/>
              <a:t>‹#›</a:t>
            </a:fld>
            <a:endParaRPr lang="en-US"/>
          </a:p>
        </p:txBody>
      </p:sp>
    </p:spTree>
    <p:extLst>
      <p:ext uri="{BB962C8B-B14F-4D97-AF65-F5344CB8AC3E}">
        <p14:creationId xmlns:p14="http://schemas.microsoft.com/office/powerpoint/2010/main" val="102251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F807BE-19F3-5E07-02A7-EC9B8A5C74E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006492B9-858C-D803-391B-F507E3262A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E522A732-5D9C-C933-4188-2150D7D56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4B4B676-5414-9742-8F3C-B2871B590413}"/>
              </a:ext>
            </a:extLst>
          </p:cNvPr>
          <p:cNvSpPr>
            <a:spLocks noGrp="1"/>
          </p:cNvSpPr>
          <p:nvPr>
            <p:ph type="dt" sz="half" idx="10"/>
          </p:nvPr>
        </p:nvSpPr>
        <p:spPr/>
        <p:txBody>
          <a:bodyPr/>
          <a:lstStyle/>
          <a:p>
            <a:fld id="{BC417B1E-AA30-40F3-9046-7CB1E4127D23}" type="datetime1">
              <a:rPr lang="en-US" smtClean="0"/>
              <a:t>11/13/2024</a:t>
            </a:fld>
            <a:endParaRPr lang="en-US"/>
          </a:p>
        </p:txBody>
      </p:sp>
      <p:sp>
        <p:nvSpPr>
          <p:cNvPr id="6" name="Нижний колонтитул 5">
            <a:extLst>
              <a:ext uri="{FF2B5EF4-FFF2-40B4-BE49-F238E27FC236}">
                <a16:creationId xmlns:a16="http://schemas.microsoft.com/office/drawing/2014/main" id="{AEBA9449-9FA6-3FF6-3220-E71D7FEAE0E7}"/>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7EBE108D-C91E-F169-27D1-2438C99F3952}"/>
              </a:ext>
            </a:extLst>
          </p:cNvPr>
          <p:cNvSpPr>
            <a:spLocks noGrp="1"/>
          </p:cNvSpPr>
          <p:nvPr>
            <p:ph type="sldNum" sz="quarter" idx="12"/>
          </p:nvPr>
        </p:nvSpPr>
        <p:spPr/>
        <p:txBody>
          <a:bodyPr/>
          <a:lstStyle/>
          <a:p>
            <a:fld id="{670B5829-21CA-49EC-BC00-582285C1BA61}" type="slidenum">
              <a:rPr lang="en-US" smtClean="0"/>
              <a:t>‹#›</a:t>
            </a:fld>
            <a:endParaRPr lang="en-US"/>
          </a:p>
        </p:txBody>
      </p:sp>
    </p:spTree>
    <p:extLst>
      <p:ext uri="{BB962C8B-B14F-4D97-AF65-F5344CB8AC3E}">
        <p14:creationId xmlns:p14="http://schemas.microsoft.com/office/powerpoint/2010/main" val="257070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A72D15-9DE3-5004-9A5E-5AA9BDC2245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EB70972A-EF10-F5A4-463F-95D14FB2E4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3E110257-CB45-6E4C-D7FA-301F2FF97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A834BC6-F600-43C2-58E9-403F4AAC274C}"/>
              </a:ext>
            </a:extLst>
          </p:cNvPr>
          <p:cNvSpPr>
            <a:spLocks noGrp="1"/>
          </p:cNvSpPr>
          <p:nvPr>
            <p:ph type="dt" sz="half" idx="10"/>
          </p:nvPr>
        </p:nvSpPr>
        <p:spPr/>
        <p:txBody>
          <a:bodyPr/>
          <a:lstStyle/>
          <a:p>
            <a:fld id="{105C1F8C-D0F2-45FE-8D24-C27411CC4166}" type="datetime1">
              <a:rPr lang="en-US" smtClean="0"/>
              <a:t>11/13/2024</a:t>
            </a:fld>
            <a:endParaRPr lang="en-US"/>
          </a:p>
        </p:txBody>
      </p:sp>
      <p:sp>
        <p:nvSpPr>
          <p:cNvPr id="6" name="Нижний колонтитул 5">
            <a:extLst>
              <a:ext uri="{FF2B5EF4-FFF2-40B4-BE49-F238E27FC236}">
                <a16:creationId xmlns:a16="http://schemas.microsoft.com/office/drawing/2014/main" id="{31868E40-EE3E-B6E8-3916-9B2A5E74A37F}"/>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9E4E31CA-FF07-5BCD-B448-85329788F476}"/>
              </a:ext>
            </a:extLst>
          </p:cNvPr>
          <p:cNvSpPr>
            <a:spLocks noGrp="1"/>
          </p:cNvSpPr>
          <p:nvPr>
            <p:ph type="sldNum" sz="quarter" idx="12"/>
          </p:nvPr>
        </p:nvSpPr>
        <p:spPr/>
        <p:txBody>
          <a:bodyPr/>
          <a:lstStyle/>
          <a:p>
            <a:fld id="{670B5829-21CA-49EC-BC00-582285C1BA61}" type="slidenum">
              <a:rPr lang="en-US" smtClean="0"/>
              <a:t>‹#›</a:t>
            </a:fld>
            <a:endParaRPr lang="en-US"/>
          </a:p>
        </p:txBody>
      </p:sp>
    </p:spTree>
    <p:extLst>
      <p:ext uri="{BB962C8B-B14F-4D97-AF65-F5344CB8AC3E}">
        <p14:creationId xmlns:p14="http://schemas.microsoft.com/office/powerpoint/2010/main" val="331755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667D2B-17C2-ED69-D5C8-D5274B5706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00EBDAB7-070A-475B-99E9-F7C7C27801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0FE4B031-36EE-9726-2BBF-19E9AFDA8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348B6-2FE4-48A0-978F-8C7F02CB496F}" type="datetime1">
              <a:rPr lang="en-US" smtClean="0"/>
              <a:t>11/13/2024</a:t>
            </a:fld>
            <a:endParaRPr lang="en-US"/>
          </a:p>
        </p:txBody>
      </p:sp>
      <p:sp>
        <p:nvSpPr>
          <p:cNvPr id="5" name="Нижний колонтитул 4">
            <a:extLst>
              <a:ext uri="{FF2B5EF4-FFF2-40B4-BE49-F238E27FC236}">
                <a16:creationId xmlns:a16="http://schemas.microsoft.com/office/drawing/2014/main" id="{ACEEB22C-1637-5552-0947-98C2C74AB4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957EEB8E-E85C-FCA2-F82A-BFDF3B9A8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B5829-21CA-49EC-BC00-582285C1BA61}" type="slidenum">
              <a:rPr lang="en-US" smtClean="0"/>
              <a:t>‹#›</a:t>
            </a:fld>
            <a:endParaRPr lang="en-US"/>
          </a:p>
        </p:txBody>
      </p:sp>
    </p:spTree>
    <p:extLst>
      <p:ext uri="{BB962C8B-B14F-4D97-AF65-F5344CB8AC3E}">
        <p14:creationId xmlns:p14="http://schemas.microsoft.com/office/powerpoint/2010/main" val="2722401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FE4E56-6D2C-4560-4B38-9E41AA1A8491}"/>
              </a:ext>
            </a:extLst>
          </p:cNvPr>
          <p:cNvSpPr>
            <a:spLocks noGrp="1"/>
          </p:cNvSpPr>
          <p:nvPr>
            <p:ph type="ctrTitle"/>
          </p:nvPr>
        </p:nvSpPr>
        <p:spPr>
          <a:xfrm>
            <a:off x="1524000" y="1600200"/>
            <a:ext cx="9144000" cy="1330181"/>
          </a:xfrm>
        </p:spPr>
        <p:txBody>
          <a:bodyPr>
            <a:normAutofit fontScale="90000"/>
          </a:bodyPr>
          <a:lstStyle/>
          <a:p>
            <a:r>
              <a:rPr lang="en-US" sz="3200" b="1" dirty="0"/>
              <a:t>Leveraging large language models for comprehensive psychological analysis: insights from four theoretical frameworks</a:t>
            </a:r>
          </a:p>
        </p:txBody>
      </p:sp>
      <p:sp>
        <p:nvSpPr>
          <p:cNvPr id="3" name="Подзаголовок 2">
            <a:extLst>
              <a:ext uri="{FF2B5EF4-FFF2-40B4-BE49-F238E27FC236}">
                <a16:creationId xmlns:a16="http://schemas.microsoft.com/office/drawing/2014/main" id="{96AEF492-F4B3-9185-1C32-E769D143C5F7}"/>
              </a:ext>
            </a:extLst>
          </p:cNvPr>
          <p:cNvSpPr>
            <a:spLocks noGrp="1"/>
          </p:cNvSpPr>
          <p:nvPr>
            <p:ph type="subTitle" idx="1"/>
          </p:nvPr>
        </p:nvSpPr>
        <p:spPr>
          <a:xfrm>
            <a:off x="1524000" y="3602037"/>
            <a:ext cx="9144000" cy="2207635"/>
          </a:xfrm>
        </p:spPr>
        <p:txBody>
          <a:bodyPr>
            <a:normAutofit lnSpcReduction="10000"/>
          </a:bodyPr>
          <a:lstStyle/>
          <a:p>
            <a:r>
              <a:rPr lang="pl-PL" dirty="0">
                <a:latin typeface="+mj-lt"/>
              </a:rPr>
              <a:t>Krzysztof Rybinski</a:t>
            </a:r>
          </a:p>
          <a:p>
            <a:r>
              <a:rPr lang="pl-PL" dirty="0">
                <a:latin typeface="+mj-lt"/>
              </a:rPr>
              <a:t>Vistula University</a:t>
            </a:r>
          </a:p>
          <a:p>
            <a:endParaRPr lang="pl-PL" dirty="0">
              <a:latin typeface="+mj-lt"/>
            </a:endParaRPr>
          </a:p>
          <a:p>
            <a:endParaRPr lang="pl-PL" dirty="0">
              <a:latin typeface="+mj-lt"/>
            </a:endParaRPr>
          </a:p>
          <a:p>
            <a:r>
              <a:rPr lang="pl-PL" dirty="0">
                <a:latin typeface="+mj-lt"/>
              </a:rPr>
              <a:t>Budapest, 21-22 August 2024</a:t>
            </a:r>
          </a:p>
          <a:p>
            <a:endParaRPr lang="en-US" dirty="0">
              <a:latin typeface="+mj-lt"/>
            </a:endParaRPr>
          </a:p>
        </p:txBody>
      </p:sp>
    </p:spTree>
    <p:extLst>
      <p:ext uri="{BB962C8B-B14F-4D97-AF65-F5344CB8AC3E}">
        <p14:creationId xmlns:p14="http://schemas.microsoft.com/office/powerpoint/2010/main" val="245404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4BE2E2-1626-69C0-3A00-3D2970EBE71A}"/>
              </a:ext>
            </a:extLst>
          </p:cNvPr>
          <p:cNvSpPr>
            <a:spLocks noGrp="1"/>
          </p:cNvSpPr>
          <p:nvPr>
            <p:ph type="title"/>
          </p:nvPr>
        </p:nvSpPr>
        <p:spPr/>
        <p:txBody>
          <a:bodyPr/>
          <a:lstStyle/>
          <a:p>
            <a:r>
              <a:rPr lang="pl-PL" dirty="0"/>
              <a:t>Methodology</a:t>
            </a:r>
            <a:r>
              <a:rPr lang="en-US" dirty="0"/>
              <a:t> (1)</a:t>
            </a:r>
          </a:p>
        </p:txBody>
      </p:sp>
      <p:sp>
        <p:nvSpPr>
          <p:cNvPr id="3" name="Slide Number Placeholder 2">
            <a:extLst>
              <a:ext uri="{FF2B5EF4-FFF2-40B4-BE49-F238E27FC236}">
                <a16:creationId xmlns:a16="http://schemas.microsoft.com/office/drawing/2014/main" id="{5BDD3C66-C8E5-6D54-64C4-64E92B4197F4}"/>
              </a:ext>
            </a:extLst>
          </p:cNvPr>
          <p:cNvSpPr>
            <a:spLocks noGrp="1"/>
          </p:cNvSpPr>
          <p:nvPr>
            <p:ph type="sldNum" sz="quarter" idx="12"/>
          </p:nvPr>
        </p:nvSpPr>
        <p:spPr/>
        <p:txBody>
          <a:bodyPr/>
          <a:lstStyle/>
          <a:p>
            <a:fld id="{670B5829-21CA-49EC-BC00-582285C1BA61}" type="slidenum">
              <a:rPr lang="en-US" smtClean="0"/>
              <a:t>10</a:t>
            </a:fld>
            <a:endParaRPr lang="en-US"/>
          </a:p>
        </p:txBody>
      </p:sp>
      <p:sp>
        <p:nvSpPr>
          <p:cNvPr id="4" name="Объект 2">
            <a:extLst>
              <a:ext uri="{FF2B5EF4-FFF2-40B4-BE49-F238E27FC236}">
                <a16:creationId xmlns:a16="http://schemas.microsoft.com/office/drawing/2014/main" id="{E3EED08D-2F63-20FC-90F6-27C49CBBADF1}"/>
              </a:ext>
            </a:extLst>
          </p:cNvPr>
          <p:cNvSpPr>
            <a:spLocks noGrp="1"/>
          </p:cNvSpPr>
          <p:nvPr>
            <p:ph idx="1"/>
          </p:nvPr>
        </p:nvSpPr>
        <p:spPr>
          <a:xfrm>
            <a:off x="838199" y="1825625"/>
            <a:ext cx="10515599" cy="4351338"/>
          </a:xfrm>
        </p:spPr>
        <p:txBody>
          <a:bodyPr>
            <a:normAutofit fontScale="92500" lnSpcReduction="10000"/>
          </a:bodyPr>
          <a:lstStyle/>
          <a:p>
            <a:r>
              <a:rPr lang="en-US" sz="2200" dirty="0"/>
              <a:t>GPT-3.5 Turbo used for inference, GPT-4 used for prompt generation. Temperature set to 0, to enhance reproducibility. Total API cost $185.</a:t>
            </a:r>
          </a:p>
          <a:p>
            <a:r>
              <a:rPr lang="en-US" sz="2200" dirty="0"/>
              <a:t>The prompts were sent to the GPT-3.5 Turbo API as a system message, while the email texts were sent as user messages.</a:t>
            </a:r>
          </a:p>
          <a:p>
            <a:r>
              <a:rPr lang="en-US" sz="2200" dirty="0"/>
              <a:t>Automatic prompt design for text rating: zero-shot rater and few-shot rater (</a:t>
            </a:r>
            <a:r>
              <a:rPr lang="pl-PL" sz="2200" dirty="0" err="1"/>
              <a:t>eight</a:t>
            </a:r>
            <a:r>
              <a:rPr lang="en-US" sz="2200" dirty="0"/>
              <a:t> examples, English-4, Polish-</a:t>
            </a:r>
            <a:r>
              <a:rPr lang="pl-PL" sz="2200" dirty="0"/>
              <a:t>4</a:t>
            </a:r>
            <a:r>
              <a:rPr lang="en-US" sz="2200" dirty="0"/>
              <a:t>)</a:t>
            </a:r>
          </a:p>
          <a:p>
            <a:pPr marL="0" indent="0">
              <a:buNone/>
            </a:pPr>
            <a:endParaRPr lang="en-US" sz="2200" dirty="0"/>
          </a:p>
          <a:p>
            <a:pPr marL="0" indent="0">
              <a:buNone/>
            </a:pPr>
            <a:r>
              <a:rPr lang="en-US" sz="2200" u="sng" dirty="0"/>
              <a:t>Examples’ format for a few-shot learning approach for SDT</a:t>
            </a:r>
          </a:p>
          <a:p>
            <a:pPr marL="0" indent="0">
              <a:buNone/>
            </a:pPr>
            <a:endParaRPr lang="en-US" sz="2200" u="sng" dirty="0"/>
          </a:p>
          <a:p>
            <a:pPr marL="0" indent="0">
              <a:lnSpc>
                <a:spcPct val="120000"/>
              </a:lnSpc>
              <a:spcBef>
                <a:spcPts val="0"/>
              </a:spcBef>
              <a:buNone/>
            </a:pPr>
            <a:r>
              <a:rPr lang="en-GB" sz="1800"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{delimiter} </a:t>
            </a:r>
            <a:endParaRPr lang="ru-RU"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en-GB" sz="1800"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Text example (EN): I've been struggling to learn the guitar. Despite practicing daily, it just doesn't click.</a:t>
            </a:r>
            <a:endParaRPr lang="ru-RU"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en-GB" sz="1800"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Proper classification:</a:t>
            </a:r>
            <a:endParaRPr lang="ru-RU"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en-GB" sz="1800"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{'Competence': 'Struggle', 'Autonomy': 'Present', 'Relatedness': 'None'}</a:t>
            </a:r>
            <a:endParaRPr lang="ru-RU"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en-GB" sz="1800"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 {delimiter}</a:t>
            </a:r>
            <a:endParaRPr lang="ru-RU"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dirty="0"/>
          </a:p>
          <a:p>
            <a:endParaRPr lang="en-US" sz="2000" dirty="0"/>
          </a:p>
        </p:txBody>
      </p:sp>
    </p:spTree>
    <p:extLst>
      <p:ext uri="{BB962C8B-B14F-4D97-AF65-F5344CB8AC3E}">
        <p14:creationId xmlns:p14="http://schemas.microsoft.com/office/powerpoint/2010/main" val="274635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4FEB3-6843-81A5-3DA4-1B82BE8E871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F3BB3C-EA07-18A1-176B-22F491EBC14B}"/>
              </a:ext>
            </a:extLst>
          </p:cNvPr>
          <p:cNvSpPr>
            <a:spLocks noGrp="1"/>
          </p:cNvSpPr>
          <p:nvPr>
            <p:ph type="title"/>
          </p:nvPr>
        </p:nvSpPr>
        <p:spPr/>
        <p:txBody>
          <a:bodyPr/>
          <a:lstStyle/>
          <a:p>
            <a:r>
              <a:rPr lang="pl-PL" dirty="0"/>
              <a:t>Methodology</a:t>
            </a:r>
            <a:r>
              <a:rPr lang="en-US" dirty="0"/>
              <a:t> (2</a:t>
            </a:r>
            <a:r>
              <a:rPr lang="pl-PL" dirty="0"/>
              <a:t>.1</a:t>
            </a:r>
            <a:r>
              <a:rPr lang="en-US" dirty="0"/>
              <a:t>)</a:t>
            </a:r>
          </a:p>
        </p:txBody>
      </p:sp>
      <p:sp>
        <p:nvSpPr>
          <p:cNvPr id="3" name="Slide Number Placeholder 2">
            <a:extLst>
              <a:ext uri="{FF2B5EF4-FFF2-40B4-BE49-F238E27FC236}">
                <a16:creationId xmlns:a16="http://schemas.microsoft.com/office/drawing/2014/main" id="{B5B92AE2-24F2-0FDC-A57D-2FC311C533B9}"/>
              </a:ext>
            </a:extLst>
          </p:cNvPr>
          <p:cNvSpPr>
            <a:spLocks noGrp="1"/>
          </p:cNvSpPr>
          <p:nvPr>
            <p:ph type="sldNum" sz="quarter" idx="12"/>
          </p:nvPr>
        </p:nvSpPr>
        <p:spPr/>
        <p:txBody>
          <a:bodyPr/>
          <a:lstStyle/>
          <a:p>
            <a:fld id="{670B5829-21CA-49EC-BC00-582285C1BA61}" type="slidenum">
              <a:rPr lang="en-US" smtClean="0"/>
              <a:t>11</a:t>
            </a:fld>
            <a:endParaRPr lang="en-US"/>
          </a:p>
        </p:txBody>
      </p:sp>
      <p:sp>
        <p:nvSpPr>
          <p:cNvPr id="4" name="Объект 2">
            <a:extLst>
              <a:ext uri="{FF2B5EF4-FFF2-40B4-BE49-F238E27FC236}">
                <a16:creationId xmlns:a16="http://schemas.microsoft.com/office/drawing/2014/main" id="{F3BA85D1-F1AF-7ADB-DBAE-B6A3CECCD6EB}"/>
              </a:ext>
            </a:extLst>
          </p:cNvPr>
          <p:cNvSpPr>
            <a:spLocks noGrp="1"/>
          </p:cNvSpPr>
          <p:nvPr>
            <p:ph idx="1"/>
          </p:nvPr>
        </p:nvSpPr>
        <p:spPr>
          <a:xfrm>
            <a:off x="838199" y="1825625"/>
            <a:ext cx="10515599" cy="4351338"/>
          </a:xfrm>
        </p:spPr>
        <p:txBody>
          <a:bodyPr>
            <a:normAutofit fontScale="85000" lnSpcReduction="20000"/>
          </a:bodyPr>
          <a:lstStyle/>
          <a:p>
            <a:r>
              <a:rPr lang="en-US" sz="2200" dirty="0"/>
              <a:t>Example: prompt generated by GPT-4 for SDT; </a:t>
            </a:r>
            <a:r>
              <a:rPr lang="en-US" sz="2200" b="1" dirty="0"/>
              <a:t>zero-shot rater</a:t>
            </a:r>
            <a:r>
              <a:rPr lang="en-US" sz="2200" dirty="0"/>
              <a:t>:</a:t>
            </a:r>
          </a:p>
          <a:p>
            <a:endParaRPr lang="en-US" sz="2200" dirty="0"/>
          </a:p>
          <a:p>
            <a:pPr marL="0" indent="0">
              <a:lnSpc>
                <a:spcPct val="115000"/>
              </a:lnSpc>
              <a:spcAft>
                <a:spcPts val="800"/>
              </a:spcAft>
              <a:buNone/>
            </a:pPr>
            <a:r>
              <a:rPr lang="en-GB" sz="1800" kern="100" dirty="0" err="1">
                <a:effectLst/>
                <a:latin typeface="Courier New" panose="02070309020205020404" pitchFamily="49" charset="0"/>
                <a:ea typeface="Aptos" panose="020B0004020202020204" pitchFamily="34" charset="0"/>
                <a:cs typeface="Times New Roman" panose="02020603050405020304" pitchFamily="18" charset="0"/>
              </a:rPr>
              <a:t>system_message_zs_rater</a:t>
            </a: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 = """ You are a psychologist specializing in Self-Determination Theory (SDT), focusing on assessing three basic psychological needs: competence, autonomy, and relatedness. Given a piece of text, your task is to </a:t>
            </a:r>
            <a:r>
              <a:rPr lang="en-GB" sz="1800" kern="100" dirty="0" err="1">
                <a:effectLst/>
                <a:latin typeface="Courier New" panose="02070309020205020404" pitchFamily="49" charset="0"/>
                <a:ea typeface="Aptos" panose="020B0004020202020204" pitchFamily="34" charset="0"/>
                <a:cs typeface="Times New Roman" panose="02020603050405020304" pitchFamily="18" charset="0"/>
              </a:rPr>
              <a:t>analyze</a:t>
            </a: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 it and classify the content based on these needs. Determine whether the text expresses feelings or situations related to achieving or struggling with competence (mastery, success, learning), autonomy (independence, choice, preference), and relatedness (connection, collaboration, gratitude). If you are unable to assess how the text is related to a given need, please return "None" for this entry in the output dictionary.</a:t>
            </a:r>
          </a:p>
          <a:p>
            <a:pPr marL="0" indent="0">
              <a:lnSpc>
                <a:spcPct val="115000"/>
              </a:lnSpc>
              <a:spcAft>
                <a:spcPts val="800"/>
              </a:spcAft>
              <a:buNone/>
            </a:pP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Provide your analysis in the form of a Python dictionary with keys 'Competence', 'Autonomy', and 'Relatedness', marking each as 'Present' if the need is reflected in the text, 'Absent' if not, 'Struggle' if the text indicates a struggle with fulfilling the need, or 'None' if the relation to the need cannot be assessed.</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Return only SDT classification in the Python dictionary format, do not add any other text. """</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endParaRPr lang="ru-RU"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dirty="0"/>
          </a:p>
          <a:p>
            <a:endParaRPr lang="en-US" sz="2000" dirty="0"/>
          </a:p>
        </p:txBody>
      </p:sp>
    </p:spTree>
    <p:extLst>
      <p:ext uri="{BB962C8B-B14F-4D97-AF65-F5344CB8AC3E}">
        <p14:creationId xmlns:p14="http://schemas.microsoft.com/office/powerpoint/2010/main" val="374722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08CF1-3FF0-4698-DDFC-09EE15EC200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D297C4-EB1E-278C-34DF-B0EE90608013}"/>
              </a:ext>
            </a:extLst>
          </p:cNvPr>
          <p:cNvSpPr>
            <a:spLocks noGrp="1"/>
          </p:cNvSpPr>
          <p:nvPr>
            <p:ph type="title"/>
          </p:nvPr>
        </p:nvSpPr>
        <p:spPr/>
        <p:txBody>
          <a:bodyPr/>
          <a:lstStyle/>
          <a:p>
            <a:r>
              <a:rPr lang="pl-PL" dirty="0"/>
              <a:t>Methodology</a:t>
            </a:r>
            <a:r>
              <a:rPr lang="en-US" dirty="0"/>
              <a:t> (2</a:t>
            </a:r>
            <a:r>
              <a:rPr lang="pl-PL" dirty="0"/>
              <a:t>.2</a:t>
            </a:r>
            <a:r>
              <a:rPr lang="en-US" dirty="0"/>
              <a:t>)</a:t>
            </a:r>
          </a:p>
        </p:txBody>
      </p:sp>
      <p:sp>
        <p:nvSpPr>
          <p:cNvPr id="3" name="Slide Number Placeholder 2">
            <a:extLst>
              <a:ext uri="{FF2B5EF4-FFF2-40B4-BE49-F238E27FC236}">
                <a16:creationId xmlns:a16="http://schemas.microsoft.com/office/drawing/2014/main" id="{40CEFFCB-520E-171A-861C-21812FFF666A}"/>
              </a:ext>
            </a:extLst>
          </p:cNvPr>
          <p:cNvSpPr>
            <a:spLocks noGrp="1"/>
          </p:cNvSpPr>
          <p:nvPr>
            <p:ph type="sldNum" sz="quarter" idx="12"/>
          </p:nvPr>
        </p:nvSpPr>
        <p:spPr/>
        <p:txBody>
          <a:bodyPr/>
          <a:lstStyle/>
          <a:p>
            <a:fld id="{670B5829-21CA-49EC-BC00-582285C1BA61}" type="slidenum">
              <a:rPr lang="en-US" smtClean="0"/>
              <a:t>12</a:t>
            </a:fld>
            <a:endParaRPr lang="en-US"/>
          </a:p>
        </p:txBody>
      </p:sp>
      <p:sp>
        <p:nvSpPr>
          <p:cNvPr id="4" name="Объект 2">
            <a:extLst>
              <a:ext uri="{FF2B5EF4-FFF2-40B4-BE49-F238E27FC236}">
                <a16:creationId xmlns:a16="http://schemas.microsoft.com/office/drawing/2014/main" id="{F29B6739-2548-8686-611D-FFB61D00E1C8}"/>
              </a:ext>
            </a:extLst>
          </p:cNvPr>
          <p:cNvSpPr>
            <a:spLocks noGrp="1"/>
          </p:cNvSpPr>
          <p:nvPr>
            <p:ph idx="1"/>
          </p:nvPr>
        </p:nvSpPr>
        <p:spPr>
          <a:xfrm>
            <a:off x="838199" y="1825625"/>
            <a:ext cx="10515599" cy="4351338"/>
          </a:xfrm>
        </p:spPr>
        <p:txBody>
          <a:bodyPr>
            <a:normAutofit fontScale="62500" lnSpcReduction="20000"/>
          </a:bodyPr>
          <a:lstStyle/>
          <a:p>
            <a:r>
              <a:rPr lang="en-US" sz="2200" dirty="0"/>
              <a:t>Example: prompt generated by GPT-4 for </a:t>
            </a:r>
            <a:r>
              <a:rPr lang="pl-PL" sz="2200" dirty="0"/>
              <a:t>Big Five</a:t>
            </a:r>
            <a:r>
              <a:rPr lang="en-US" sz="2200" dirty="0"/>
              <a:t>; </a:t>
            </a:r>
            <a:r>
              <a:rPr lang="pl-PL" sz="2200" b="1" dirty="0" err="1"/>
              <a:t>few</a:t>
            </a:r>
            <a:r>
              <a:rPr lang="en-US" sz="2200" b="1" dirty="0"/>
              <a:t>-shot rater</a:t>
            </a:r>
            <a:r>
              <a:rPr lang="en-US" sz="2200" dirty="0"/>
              <a:t>:</a:t>
            </a:r>
            <a:endParaRPr lang="pl-PL" sz="2200" dirty="0"/>
          </a:p>
          <a:p>
            <a:pPr marL="0" indent="0">
              <a:buNone/>
            </a:pPr>
            <a:endParaRPr lang="en-US" sz="2200" dirty="0"/>
          </a:p>
          <a:p>
            <a:pPr marL="0" indent="0">
              <a:lnSpc>
                <a:spcPct val="120000"/>
              </a:lnSpc>
              <a:spcBef>
                <a:spcPts val="0"/>
              </a:spcBef>
              <a:buNone/>
            </a:pPr>
            <a:r>
              <a:rPr lang="en-GB" sz="1800" kern="100" dirty="0" err="1">
                <a:effectLst/>
                <a:latin typeface="Courier New" panose="02070309020205020404" pitchFamily="49" charset="0"/>
                <a:ea typeface="Aptos" panose="020B0004020202020204" pitchFamily="34" charset="0"/>
                <a:cs typeface="Times New Roman" panose="02020603050405020304" pitchFamily="18" charset="0"/>
              </a:rPr>
              <a:t>system_message_fs_rater</a:t>
            </a: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 = f""" You are a psychologist specializing in the Big Five personality traits model, focusing on assessing traits of Openness, Conscientiousness, Extraversion, Agreeableness, and Neuroticism (OCEAN). Given a piece of text, your task is to </a:t>
            </a:r>
            <a:r>
              <a:rPr lang="en-GB" sz="1800" kern="100" dirty="0" err="1">
                <a:effectLst/>
                <a:latin typeface="Courier New" panose="02070309020205020404" pitchFamily="49" charset="0"/>
                <a:ea typeface="Aptos" panose="020B0004020202020204" pitchFamily="34" charset="0"/>
                <a:cs typeface="Times New Roman" panose="02020603050405020304" pitchFamily="18" charset="0"/>
              </a:rPr>
              <a:t>analyze</a:t>
            </a: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 it and classify the content based on these traits. Assess whether the text exhibits characteristics or situations indicative of high or low levels in each trait. If you are unable to assess how the text relates to a given trait, please return "None" for that entry in the output dictionary.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Provide your analysis in the form of a Python dictionary with keys 'Openness', 'Conscientiousness', 'Extraversion', 'Agreeableness', and 'Neuroticism', marking each as 'High', 'Low', or 'None' based on the text's content.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Below you are provided with several examples of texts followed by proper classification, separated by {delimiter}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{delimiter}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Text example (EN): I love trying new exotic foods at restaurants that offer cuisines from around the world.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Proper classification: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{{'Openness': 'High', 'Conscientiousness': 'None', 'Extraversion': 'None', 'Agreeableness': 'None', 'Neuroticism': 'None'}}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pl-PL" sz="1800" kern="100" dirty="0">
                <a:effectLst/>
                <a:latin typeface="Courier New" panose="02070309020205020404" pitchFamily="49" charset="0"/>
                <a:ea typeface="Aptos" panose="020B0004020202020204" pitchFamily="34" charset="0"/>
                <a:cs typeface="Times New Roman" panose="02020603050405020304" pitchFamily="18" charset="0"/>
              </a:rPr>
              <a:t>{delimiter}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pl-PL" sz="1800" kern="100" dirty="0" err="1">
                <a:effectLst/>
                <a:latin typeface="Courier New" panose="02070309020205020404" pitchFamily="49" charset="0"/>
                <a:ea typeface="Aptos" panose="020B0004020202020204" pitchFamily="34" charset="0"/>
                <a:cs typeface="Times New Roman" panose="02020603050405020304" pitchFamily="18" charset="0"/>
              </a:rPr>
              <a:t>Text</a:t>
            </a:r>
            <a:r>
              <a:rPr lang="pl-PL" sz="1800" kern="100" dirty="0">
                <a:effectLst/>
                <a:latin typeface="Courier New" panose="02070309020205020404" pitchFamily="49" charset="0"/>
                <a:ea typeface="Aptos" panose="020B0004020202020204" pitchFamily="34" charset="0"/>
                <a:cs typeface="Times New Roman" panose="02020603050405020304" pitchFamily="18" charset="0"/>
              </a:rPr>
              <a:t> </a:t>
            </a:r>
            <a:r>
              <a:rPr lang="pl-PL" sz="1800" kern="100" dirty="0" err="1">
                <a:effectLst/>
                <a:latin typeface="Courier New" panose="02070309020205020404" pitchFamily="49" charset="0"/>
                <a:ea typeface="Aptos" panose="020B0004020202020204" pitchFamily="34" charset="0"/>
                <a:cs typeface="Times New Roman" panose="02020603050405020304" pitchFamily="18" charset="0"/>
              </a:rPr>
              <a:t>example</a:t>
            </a:r>
            <a:r>
              <a:rPr lang="pl-PL" sz="1800" kern="100" dirty="0">
                <a:effectLst/>
                <a:latin typeface="Courier New" panose="02070309020205020404" pitchFamily="49" charset="0"/>
                <a:ea typeface="Aptos" panose="020B0004020202020204" pitchFamily="34" charset="0"/>
                <a:cs typeface="Times New Roman" panose="02020603050405020304" pitchFamily="18" charset="0"/>
              </a:rPr>
              <a:t> (PL): Często czuję się przytłoczony przy planowaniu moich dni i zarządzaniu czasem.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Proper classification: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{{'Openness': 'None', 'Conscientiousness': 'Low', 'Extraversion': 'None', 'Agreeableness': 'None', 'Neuroticism': 'High'}}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{delimiter}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pl-PL" sz="2200" dirty="0"/>
              <a:t>[…. </a:t>
            </a:r>
            <a:r>
              <a:rPr lang="pl-PL" sz="2200" dirty="0" err="1"/>
              <a:t>Six</a:t>
            </a:r>
            <a:r>
              <a:rPr lang="pl-PL" sz="2200" dirty="0"/>
              <a:t> </a:t>
            </a:r>
            <a:r>
              <a:rPr lang="pl-PL" sz="2200" dirty="0" err="1"/>
              <a:t>more</a:t>
            </a:r>
            <a:r>
              <a:rPr lang="pl-PL" sz="2200" dirty="0"/>
              <a:t> </a:t>
            </a:r>
            <a:r>
              <a:rPr lang="pl-PL" sz="2200" dirty="0" err="1"/>
              <a:t>examples</a:t>
            </a:r>
            <a:r>
              <a:rPr lang="pl-PL" sz="2200" dirty="0"/>
              <a:t> …]</a:t>
            </a:r>
          </a:p>
          <a:p>
            <a:pPr marL="0" indent="0">
              <a:buNone/>
            </a:pPr>
            <a:r>
              <a:rPr lang="en-GB" sz="1800" kern="100" dirty="0">
                <a:effectLst/>
                <a:latin typeface="Courier New" panose="02070309020205020404" pitchFamily="49" charset="0"/>
                <a:ea typeface="Aptos" panose="020B0004020202020204" pitchFamily="34" charset="0"/>
                <a:cs typeface="Times New Roman" panose="02020603050405020304" pitchFamily="18" charset="0"/>
              </a:rPr>
              <a:t>Return only Big Five classification in the Python dictionary format, do not add any other text."""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200" dirty="0"/>
          </a:p>
          <a:p>
            <a:pPr marL="0" indent="0">
              <a:lnSpc>
                <a:spcPct val="115000"/>
              </a:lnSpc>
              <a:spcAft>
                <a:spcPts val="800"/>
              </a:spcAft>
              <a:buNone/>
            </a:pPr>
            <a:endParaRPr lang="ru-RU"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dirty="0"/>
          </a:p>
          <a:p>
            <a:endParaRPr lang="en-US" sz="2000" dirty="0"/>
          </a:p>
        </p:txBody>
      </p:sp>
    </p:spTree>
    <p:extLst>
      <p:ext uri="{BB962C8B-B14F-4D97-AF65-F5344CB8AC3E}">
        <p14:creationId xmlns:p14="http://schemas.microsoft.com/office/powerpoint/2010/main" val="659298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28B40-7A5C-D341-A12B-5FE92A01FDC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804301-9886-035E-A732-92BFF014DD19}"/>
              </a:ext>
            </a:extLst>
          </p:cNvPr>
          <p:cNvSpPr>
            <a:spLocks noGrp="1"/>
          </p:cNvSpPr>
          <p:nvPr>
            <p:ph type="title"/>
          </p:nvPr>
        </p:nvSpPr>
        <p:spPr/>
        <p:txBody>
          <a:bodyPr/>
          <a:lstStyle/>
          <a:p>
            <a:r>
              <a:rPr lang="pl-PL" dirty="0"/>
              <a:t>Methodology</a:t>
            </a:r>
            <a:r>
              <a:rPr lang="en-US" dirty="0"/>
              <a:t> (3)</a:t>
            </a:r>
          </a:p>
        </p:txBody>
      </p:sp>
      <p:sp>
        <p:nvSpPr>
          <p:cNvPr id="3" name="Slide Number Placeholder 2">
            <a:extLst>
              <a:ext uri="{FF2B5EF4-FFF2-40B4-BE49-F238E27FC236}">
                <a16:creationId xmlns:a16="http://schemas.microsoft.com/office/drawing/2014/main" id="{81381186-941F-E24D-F7CF-6FE301925C4C}"/>
              </a:ext>
            </a:extLst>
          </p:cNvPr>
          <p:cNvSpPr>
            <a:spLocks noGrp="1"/>
          </p:cNvSpPr>
          <p:nvPr>
            <p:ph type="sldNum" sz="quarter" idx="12"/>
          </p:nvPr>
        </p:nvSpPr>
        <p:spPr/>
        <p:txBody>
          <a:bodyPr/>
          <a:lstStyle/>
          <a:p>
            <a:fld id="{670B5829-21CA-49EC-BC00-582285C1BA61}" type="slidenum">
              <a:rPr lang="en-US" smtClean="0"/>
              <a:t>13</a:t>
            </a:fld>
            <a:endParaRPr lang="en-US"/>
          </a:p>
        </p:txBody>
      </p:sp>
      <p:sp>
        <p:nvSpPr>
          <p:cNvPr id="4" name="Объект 2">
            <a:extLst>
              <a:ext uri="{FF2B5EF4-FFF2-40B4-BE49-F238E27FC236}">
                <a16:creationId xmlns:a16="http://schemas.microsoft.com/office/drawing/2014/main" id="{82ED5DE2-2365-292A-3C50-0DBF01BB9A6E}"/>
              </a:ext>
            </a:extLst>
          </p:cNvPr>
          <p:cNvSpPr>
            <a:spLocks noGrp="1"/>
          </p:cNvSpPr>
          <p:nvPr>
            <p:ph idx="1"/>
          </p:nvPr>
        </p:nvSpPr>
        <p:spPr>
          <a:xfrm>
            <a:off x="838199" y="1825625"/>
            <a:ext cx="10515599" cy="4351338"/>
          </a:xfrm>
        </p:spPr>
        <p:txBody>
          <a:bodyPr>
            <a:normAutofit/>
          </a:bodyPr>
          <a:lstStyle/>
          <a:p>
            <a:r>
              <a:rPr lang="en-US" sz="2000" kern="100" dirty="0">
                <a:effectLst/>
                <a:latin typeface="Aptos" panose="020B0004020202020204" pitchFamily="34" charset="0"/>
                <a:ea typeface="Aptos" panose="020B0004020202020204" pitchFamily="34" charset="0"/>
                <a:cs typeface="Times New Roman" panose="02020603050405020304" pitchFamily="18" charset="0"/>
              </a:rPr>
              <a:t>Measuring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model internal consistency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for zero-shot and few shot-learning, representative sample of 1000 emails, two runs for each prompt and calculating Cohen’s Kappa. (</a:t>
            </a:r>
            <a:r>
              <a:rPr lang="en-US" sz="2000" u="sng" kern="100" dirty="0">
                <a:effectLst/>
                <a:latin typeface="Aptos" panose="020B0004020202020204" pitchFamily="34" charset="0"/>
                <a:ea typeface="Aptos" panose="020B0004020202020204" pitchFamily="34" charset="0"/>
                <a:cs typeface="Times New Roman" panose="02020603050405020304" pitchFamily="18" charset="0"/>
              </a:rPr>
              <a:t>to check research reproducibility</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a:t>
            </a:r>
          </a:p>
          <a:p>
            <a:r>
              <a:rPr lang="en-US" sz="2000" b="1" kern="100" dirty="0">
                <a:latin typeface="Aptos" panose="020B0004020202020204" pitchFamily="34" charset="0"/>
                <a:ea typeface="Aptos" panose="020B0004020202020204" pitchFamily="34" charset="0"/>
                <a:cs typeface="Times New Roman" panose="02020603050405020304" pitchFamily="18" charset="0"/>
              </a:rPr>
              <a:t>Machine evaluation</a:t>
            </a:r>
            <a:r>
              <a:rPr lang="en-US" sz="2000" kern="100" dirty="0">
                <a:latin typeface="Aptos" panose="020B0004020202020204" pitchFamily="34" charset="0"/>
                <a:ea typeface="Aptos" panose="020B0004020202020204" pitchFamily="34" charset="0"/>
                <a:cs typeface="Times New Roman" panose="02020603050405020304" pitchFamily="18" charset="0"/>
              </a:rPr>
              <a:t>: zero shot rater (model 1), few shot rater (model 2) and few shot evaluator (model 3 – different rated examples</a:t>
            </a:r>
            <a:r>
              <a:rPr lang="pl-PL" sz="2000" kern="100" dirty="0">
                <a:latin typeface="Aptos" panose="020B0004020202020204" pitchFamily="34" charset="0"/>
                <a:ea typeface="Aptos" panose="020B0004020202020204" pitchFamily="34" charset="0"/>
                <a:cs typeface="Times New Roman" panose="02020603050405020304" pitchFamily="18" charset="0"/>
              </a:rPr>
              <a:t> in the </a:t>
            </a:r>
            <a:r>
              <a:rPr lang="pl-PL" sz="2000" kern="100" dirty="0" err="1">
                <a:latin typeface="Aptos" panose="020B0004020202020204" pitchFamily="34" charset="0"/>
                <a:ea typeface="Aptos" panose="020B0004020202020204" pitchFamily="34" charset="0"/>
                <a:cs typeface="Times New Roman" panose="02020603050405020304" pitchFamily="18" charset="0"/>
              </a:rPr>
              <a:t>prompt</a:t>
            </a:r>
            <a:r>
              <a:rPr lang="en-US" sz="2000" kern="100" dirty="0">
                <a:latin typeface="Aptos" panose="020B0004020202020204" pitchFamily="34" charset="0"/>
                <a:ea typeface="Aptos" panose="020B0004020202020204" pitchFamily="34" charset="0"/>
                <a:cs typeface="Times New Roman" panose="02020603050405020304" pitchFamily="18" charset="0"/>
              </a:rPr>
              <a:t> than in model 2). Model 3 acts as evaluator for model 1 and model 2, we calculate Cohen’s Kappa. (</a:t>
            </a:r>
            <a:r>
              <a:rPr lang="en-US" sz="2000" u="sng" kern="100" dirty="0">
                <a:latin typeface="Aptos" panose="020B0004020202020204" pitchFamily="34" charset="0"/>
                <a:ea typeface="Aptos" panose="020B0004020202020204" pitchFamily="34" charset="0"/>
                <a:cs typeface="Times New Roman" panose="02020603050405020304" pitchFamily="18" charset="0"/>
              </a:rPr>
              <a:t>to address prompt variance</a:t>
            </a:r>
            <a:r>
              <a:rPr lang="en-US" sz="2000" kern="100" dirty="0">
                <a:latin typeface="Aptos" panose="020B0004020202020204" pitchFamily="34" charset="0"/>
                <a:ea typeface="Aptos" panose="020B0004020202020204" pitchFamily="34" charset="0"/>
                <a:cs typeface="Times New Roman" panose="02020603050405020304" pitchFamily="18" charset="0"/>
              </a:rPr>
              <a:t>).</a:t>
            </a:r>
          </a:p>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Human evaluation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comparison of LLM-based ratings with a personal profile and psychological test results.</a:t>
            </a:r>
          </a:p>
          <a:p>
            <a:r>
              <a:rPr lang="en-US" sz="2000" b="1" kern="100" dirty="0">
                <a:latin typeface="Aptos" panose="020B0004020202020204" pitchFamily="34" charset="0"/>
                <a:ea typeface="Aptos" panose="020B0004020202020204" pitchFamily="34" charset="0"/>
                <a:cs typeface="Times New Roman" panose="02020603050405020304" pitchFamily="18" charset="0"/>
              </a:rPr>
              <a:t>Regression analysis</a:t>
            </a:r>
            <a:r>
              <a:rPr lang="en-US" sz="2000" kern="100" dirty="0">
                <a:latin typeface="Aptos" panose="020B0004020202020204" pitchFamily="34" charset="0"/>
                <a:ea typeface="Aptos" panose="020B0004020202020204" pitchFamily="34" charset="0"/>
                <a:cs typeface="Times New Roman" panose="02020603050405020304" pitchFamily="18" charset="0"/>
              </a:rPr>
              <a:t>: </a:t>
            </a:r>
            <a:r>
              <a:rPr lang="en-US" sz="2000" u="sng" kern="100" dirty="0">
                <a:latin typeface="Aptos" panose="020B0004020202020204" pitchFamily="34" charset="0"/>
                <a:ea typeface="Aptos" panose="020B0004020202020204" pitchFamily="34" charset="0"/>
                <a:cs typeface="Times New Roman" panose="02020603050405020304" pitchFamily="18" charset="0"/>
              </a:rPr>
              <a:t>outcome variable </a:t>
            </a:r>
            <a:r>
              <a:rPr lang="en-US" sz="2000" kern="100" dirty="0">
                <a:latin typeface="Aptos" panose="020B0004020202020204" pitchFamily="34" charset="0"/>
                <a:ea typeface="Aptos" panose="020B0004020202020204" pitchFamily="34" charset="0"/>
                <a:cs typeface="Times New Roman" panose="02020603050405020304" pitchFamily="18" charset="0"/>
              </a:rPr>
              <a:t>(monthly percentage of emails with a given rating, e.g. for SDT – Competence – Struggle or Competence - Present); </a:t>
            </a:r>
            <a:r>
              <a:rPr lang="en-US" sz="2000" u="sng" kern="100" dirty="0">
                <a:latin typeface="Aptos" panose="020B0004020202020204" pitchFamily="34" charset="0"/>
                <a:ea typeface="Aptos" panose="020B0004020202020204" pitchFamily="34" charset="0"/>
                <a:cs typeface="Times New Roman" panose="02020603050405020304" pitchFamily="18" charset="0"/>
              </a:rPr>
              <a:t>independent variables</a:t>
            </a:r>
            <a:r>
              <a:rPr lang="en-US" sz="2000" kern="100" dirty="0">
                <a:latin typeface="Aptos" panose="020B0004020202020204" pitchFamily="34" charset="0"/>
                <a:ea typeface="Aptos" panose="020B0004020202020204" pitchFamily="34" charset="0"/>
                <a:cs typeface="Times New Roman" panose="02020603050405020304" pitchFamily="18" charset="0"/>
              </a:rPr>
              <a:t>  (Person X income index, credit card spending</a:t>
            </a:r>
            <a:r>
              <a:rPr lang="pl-PL" sz="2000" kern="100" dirty="0">
                <a:latin typeface="Aptos" panose="020B0004020202020204" pitchFamily="34" charset="0"/>
                <a:ea typeface="Aptos" panose="020B0004020202020204" pitchFamily="34" charset="0"/>
                <a:cs typeface="Times New Roman" panose="02020603050405020304" pitchFamily="18" charset="0"/>
              </a:rPr>
              <a:t> index</a:t>
            </a:r>
            <a:r>
              <a:rPr lang="en-US" sz="2000" kern="100" dirty="0">
                <a:latin typeface="Aptos" panose="020B0004020202020204" pitchFamily="34" charset="0"/>
                <a:ea typeface="Aptos" panose="020B0004020202020204" pitchFamily="34" charset="0"/>
                <a:cs typeface="Times New Roman" panose="02020603050405020304" pitchFamily="18" charset="0"/>
              </a:rPr>
              <a:t>, dummy for: abroad far, abroad near, death_1</a:t>
            </a:r>
            <a:r>
              <a:rPr lang="pl-PL" sz="2000" kern="100" dirty="0">
                <a:latin typeface="Aptos" panose="020B0004020202020204" pitchFamily="34" charset="0"/>
                <a:ea typeface="Aptos" panose="020B0004020202020204" pitchFamily="34" charset="0"/>
                <a:cs typeface="Times New Roman" panose="02020603050405020304" pitchFamily="18" charset="0"/>
              </a:rPr>
              <a:t>_war</a:t>
            </a:r>
            <a:r>
              <a:rPr lang="en-US" sz="2000" kern="100" dirty="0">
                <a:latin typeface="Aptos" panose="020B0004020202020204" pitchFamily="34" charset="0"/>
                <a:ea typeface="Aptos" panose="020B0004020202020204" pitchFamily="34" charset="0"/>
                <a:cs typeface="Times New Roman" panose="02020603050405020304" pitchFamily="18" charset="0"/>
              </a:rPr>
              <a:t>, death_2, </a:t>
            </a:r>
            <a:r>
              <a:rPr lang="en-US" sz="2000" kern="100" dirty="0" err="1">
                <a:latin typeface="Aptos" panose="020B0004020202020204" pitchFamily="34" charset="0"/>
                <a:ea typeface="Aptos" panose="020B0004020202020204" pitchFamily="34" charset="0"/>
                <a:cs typeface="Times New Roman" panose="02020603050405020304" pitchFamily="18" charset="0"/>
              </a:rPr>
              <a:t>court_case</a:t>
            </a:r>
            <a:r>
              <a:rPr lang="en-US" sz="2000" kern="100" dirty="0">
                <a:latin typeface="Aptos" panose="020B0004020202020204" pitchFamily="34" charset="0"/>
                <a:ea typeface="Aptos" panose="020B0004020202020204" pitchFamily="34" charset="0"/>
                <a:cs typeface="Times New Roman" panose="02020603050405020304" pitchFamily="18" charset="0"/>
              </a:rPr>
              <a:t>, Big4 partner, AI company, elections, </a:t>
            </a:r>
            <a:r>
              <a:rPr lang="en-US" sz="2000" kern="100" dirty="0" err="1">
                <a:latin typeface="Aptos" panose="020B0004020202020204" pitchFamily="34" charset="0"/>
                <a:ea typeface="Aptos" panose="020B0004020202020204" pitchFamily="34" charset="0"/>
                <a:cs typeface="Times New Roman" panose="02020603050405020304" pitchFamily="18" charset="0"/>
              </a:rPr>
              <a:t>covid_lockdown</a:t>
            </a:r>
            <a:r>
              <a:rPr lang="en-US" sz="2000" kern="100" dirty="0">
                <a:latin typeface="Aptos" panose="020B0004020202020204" pitchFamily="34" charset="0"/>
                <a:ea typeface="Aptos" panose="020B0004020202020204" pitchFamily="34" charset="0"/>
                <a:cs typeface="Times New Roman" panose="02020603050405020304" pitchFamily="18" charset="0"/>
              </a:rPr>
              <a:t>, number of different email recipients each month, email average length). Monthly data.</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ru-RU"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dirty="0"/>
          </a:p>
          <a:p>
            <a:endParaRPr lang="en-US" sz="2000" dirty="0"/>
          </a:p>
        </p:txBody>
      </p:sp>
    </p:spTree>
    <p:extLst>
      <p:ext uri="{BB962C8B-B14F-4D97-AF65-F5344CB8AC3E}">
        <p14:creationId xmlns:p14="http://schemas.microsoft.com/office/powerpoint/2010/main" val="88877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4BE2E2-1626-69C0-3A00-3D2970EBE71A}"/>
              </a:ext>
            </a:extLst>
          </p:cNvPr>
          <p:cNvSpPr>
            <a:spLocks noGrp="1"/>
          </p:cNvSpPr>
          <p:nvPr>
            <p:ph type="title"/>
          </p:nvPr>
        </p:nvSpPr>
        <p:spPr/>
        <p:txBody>
          <a:bodyPr/>
          <a:lstStyle/>
          <a:p>
            <a:r>
              <a:rPr lang="pl-PL" dirty="0"/>
              <a:t>Results</a:t>
            </a:r>
            <a:r>
              <a:rPr lang="en-US" dirty="0"/>
              <a:t> (1): SDT (quarterly percentages)</a:t>
            </a:r>
          </a:p>
        </p:txBody>
      </p:sp>
      <p:sp>
        <p:nvSpPr>
          <p:cNvPr id="3" name="Slide Number Placeholder 2">
            <a:extLst>
              <a:ext uri="{FF2B5EF4-FFF2-40B4-BE49-F238E27FC236}">
                <a16:creationId xmlns:a16="http://schemas.microsoft.com/office/drawing/2014/main" id="{71095135-5340-C9CA-8D5B-E851B03B67F0}"/>
              </a:ext>
            </a:extLst>
          </p:cNvPr>
          <p:cNvSpPr>
            <a:spLocks noGrp="1"/>
          </p:cNvSpPr>
          <p:nvPr>
            <p:ph type="sldNum" sz="quarter" idx="12"/>
          </p:nvPr>
        </p:nvSpPr>
        <p:spPr/>
        <p:txBody>
          <a:bodyPr/>
          <a:lstStyle/>
          <a:p>
            <a:fld id="{670B5829-21CA-49EC-BC00-582285C1BA61}" type="slidenum">
              <a:rPr lang="en-US" smtClean="0"/>
              <a:t>14</a:t>
            </a:fld>
            <a:endParaRPr lang="en-US"/>
          </a:p>
        </p:txBody>
      </p:sp>
      <p:pic>
        <p:nvPicPr>
          <p:cNvPr id="5" name="Рисунок 4">
            <a:extLst>
              <a:ext uri="{FF2B5EF4-FFF2-40B4-BE49-F238E27FC236}">
                <a16:creationId xmlns:a16="http://schemas.microsoft.com/office/drawing/2014/main" id="{4F6AFDC9-9534-8141-B523-BDEFE6223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60445"/>
            <a:ext cx="10840278" cy="5397555"/>
          </a:xfrm>
          <a:prstGeom prst="rect">
            <a:avLst/>
          </a:prstGeom>
        </p:spPr>
      </p:pic>
    </p:spTree>
    <p:extLst>
      <p:ext uri="{BB962C8B-B14F-4D97-AF65-F5344CB8AC3E}">
        <p14:creationId xmlns:p14="http://schemas.microsoft.com/office/powerpoint/2010/main" val="35086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29E14-E42E-C026-7BD3-744746B7A02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618AD9-263D-ACF9-A7FF-4E094EB6AAF7}"/>
              </a:ext>
            </a:extLst>
          </p:cNvPr>
          <p:cNvSpPr>
            <a:spLocks noGrp="1"/>
          </p:cNvSpPr>
          <p:nvPr>
            <p:ph type="title"/>
          </p:nvPr>
        </p:nvSpPr>
        <p:spPr/>
        <p:txBody>
          <a:bodyPr/>
          <a:lstStyle/>
          <a:p>
            <a:r>
              <a:rPr lang="pl-PL" dirty="0"/>
              <a:t>Results</a:t>
            </a:r>
            <a:r>
              <a:rPr lang="en-US" dirty="0"/>
              <a:t> (2): Big Five (quarterly percentages)</a:t>
            </a:r>
          </a:p>
        </p:txBody>
      </p:sp>
      <p:sp>
        <p:nvSpPr>
          <p:cNvPr id="3" name="Slide Number Placeholder 2">
            <a:extLst>
              <a:ext uri="{FF2B5EF4-FFF2-40B4-BE49-F238E27FC236}">
                <a16:creationId xmlns:a16="http://schemas.microsoft.com/office/drawing/2014/main" id="{49D794A9-8C22-BCCB-A09F-290EFACD5722}"/>
              </a:ext>
            </a:extLst>
          </p:cNvPr>
          <p:cNvSpPr>
            <a:spLocks noGrp="1"/>
          </p:cNvSpPr>
          <p:nvPr>
            <p:ph type="sldNum" sz="quarter" idx="12"/>
          </p:nvPr>
        </p:nvSpPr>
        <p:spPr/>
        <p:txBody>
          <a:bodyPr/>
          <a:lstStyle/>
          <a:p>
            <a:fld id="{670B5829-21CA-49EC-BC00-582285C1BA61}" type="slidenum">
              <a:rPr lang="en-US" smtClean="0"/>
              <a:t>15</a:t>
            </a:fld>
            <a:endParaRPr lang="en-US"/>
          </a:p>
        </p:txBody>
      </p:sp>
      <p:pic>
        <p:nvPicPr>
          <p:cNvPr id="8" name="Рисунок 7">
            <a:extLst>
              <a:ext uri="{FF2B5EF4-FFF2-40B4-BE49-F238E27FC236}">
                <a16:creationId xmlns:a16="http://schemas.microsoft.com/office/drawing/2014/main" id="{BE3916A1-97DB-2E1A-2215-5B886322D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468693"/>
            <a:ext cx="10823713" cy="5389307"/>
          </a:xfrm>
          <a:prstGeom prst="rect">
            <a:avLst/>
          </a:prstGeom>
        </p:spPr>
      </p:pic>
    </p:spTree>
    <p:extLst>
      <p:ext uri="{BB962C8B-B14F-4D97-AF65-F5344CB8AC3E}">
        <p14:creationId xmlns:p14="http://schemas.microsoft.com/office/powerpoint/2010/main" val="237402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79A33-900B-10BE-06A8-B7889A34552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C2CFB2-FBC8-D591-FBC3-20CC00AB2EB3}"/>
              </a:ext>
            </a:extLst>
          </p:cNvPr>
          <p:cNvSpPr>
            <a:spLocks noGrp="1"/>
          </p:cNvSpPr>
          <p:nvPr>
            <p:ph type="title"/>
          </p:nvPr>
        </p:nvSpPr>
        <p:spPr/>
        <p:txBody>
          <a:bodyPr/>
          <a:lstStyle/>
          <a:p>
            <a:r>
              <a:rPr lang="pl-PL" dirty="0"/>
              <a:t>Results</a:t>
            </a:r>
            <a:r>
              <a:rPr lang="en-US" dirty="0"/>
              <a:t> (3): Model internal consistency and machine evaluation - SDT</a:t>
            </a:r>
          </a:p>
        </p:txBody>
      </p:sp>
      <p:sp>
        <p:nvSpPr>
          <p:cNvPr id="3" name="Slide Number Placeholder 2">
            <a:extLst>
              <a:ext uri="{FF2B5EF4-FFF2-40B4-BE49-F238E27FC236}">
                <a16:creationId xmlns:a16="http://schemas.microsoft.com/office/drawing/2014/main" id="{6609B5BB-AC71-C370-F4D1-5414686BCDA2}"/>
              </a:ext>
            </a:extLst>
          </p:cNvPr>
          <p:cNvSpPr>
            <a:spLocks noGrp="1"/>
          </p:cNvSpPr>
          <p:nvPr>
            <p:ph type="sldNum" sz="quarter" idx="12"/>
          </p:nvPr>
        </p:nvSpPr>
        <p:spPr/>
        <p:txBody>
          <a:bodyPr/>
          <a:lstStyle/>
          <a:p>
            <a:fld id="{670B5829-21CA-49EC-BC00-582285C1BA61}" type="slidenum">
              <a:rPr lang="en-US" smtClean="0"/>
              <a:t>16</a:t>
            </a:fld>
            <a:endParaRPr lang="en-US"/>
          </a:p>
        </p:txBody>
      </p:sp>
      <p:pic>
        <p:nvPicPr>
          <p:cNvPr id="5" name="Рисунок 4">
            <a:extLst>
              <a:ext uri="{FF2B5EF4-FFF2-40B4-BE49-F238E27FC236}">
                <a16:creationId xmlns:a16="http://schemas.microsoft.com/office/drawing/2014/main" id="{EA439DDA-2E94-0407-13DA-ECB110CD07AB}"/>
              </a:ext>
            </a:extLst>
          </p:cNvPr>
          <p:cNvPicPr>
            <a:picLocks noChangeAspect="1"/>
          </p:cNvPicPr>
          <p:nvPr/>
        </p:nvPicPr>
        <p:blipFill>
          <a:blip r:embed="rId2"/>
          <a:stretch>
            <a:fillRect/>
          </a:stretch>
        </p:blipFill>
        <p:spPr>
          <a:xfrm>
            <a:off x="1644827" y="2133600"/>
            <a:ext cx="8980297" cy="3816626"/>
          </a:xfrm>
          <a:prstGeom prst="rect">
            <a:avLst/>
          </a:prstGeom>
        </p:spPr>
      </p:pic>
    </p:spTree>
    <p:extLst>
      <p:ext uri="{BB962C8B-B14F-4D97-AF65-F5344CB8AC3E}">
        <p14:creationId xmlns:p14="http://schemas.microsoft.com/office/powerpoint/2010/main" val="3836219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2FFD3-645E-3DBB-EDFE-199B893DBBD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45A2FE-224D-600D-B6F5-12E3A6D647D0}"/>
              </a:ext>
            </a:extLst>
          </p:cNvPr>
          <p:cNvSpPr>
            <a:spLocks noGrp="1"/>
          </p:cNvSpPr>
          <p:nvPr>
            <p:ph type="title"/>
          </p:nvPr>
        </p:nvSpPr>
        <p:spPr/>
        <p:txBody>
          <a:bodyPr/>
          <a:lstStyle/>
          <a:p>
            <a:r>
              <a:rPr lang="pl-PL" dirty="0"/>
              <a:t>Results</a:t>
            </a:r>
            <a:r>
              <a:rPr lang="en-US" dirty="0"/>
              <a:t> (4): Model internal consistency and machine evaluation – Big Five</a:t>
            </a:r>
          </a:p>
        </p:txBody>
      </p:sp>
      <p:sp>
        <p:nvSpPr>
          <p:cNvPr id="3" name="Slide Number Placeholder 2">
            <a:extLst>
              <a:ext uri="{FF2B5EF4-FFF2-40B4-BE49-F238E27FC236}">
                <a16:creationId xmlns:a16="http://schemas.microsoft.com/office/drawing/2014/main" id="{1AFB5AF1-1CD9-A80C-B35C-C6D757FBEBE2}"/>
              </a:ext>
            </a:extLst>
          </p:cNvPr>
          <p:cNvSpPr>
            <a:spLocks noGrp="1"/>
          </p:cNvSpPr>
          <p:nvPr>
            <p:ph type="sldNum" sz="quarter" idx="12"/>
          </p:nvPr>
        </p:nvSpPr>
        <p:spPr/>
        <p:txBody>
          <a:bodyPr/>
          <a:lstStyle/>
          <a:p>
            <a:fld id="{670B5829-21CA-49EC-BC00-582285C1BA61}" type="slidenum">
              <a:rPr lang="en-US" smtClean="0"/>
              <a:t>17</a:t>
            </a:fld>
            <a:endParaRPr lang="en-US"/>
          </a:p>
        </p:txBody>
      </p:sp>
      <p:pic>
        <p:nvPicPr>
          <p:cNvPr id="6" name="Рисунок 5">
            <a:extLst>
              <a:ext uri="{FF2B5EF4-FFF2-40B4-BE49-F238E27FC236}">
                <a16:creationId xmlns:a16="http://schemas.microsoft.com/office/drawing/2014/main" id="{DE6EC4A8-9609-3CE7-61EC-82065CF0A32B}"/>
              </a:ext>
            </a:extLst>
          </p:cNvPr>
          <p:cNvPicPr>
            <a:picLocks noChangeAspect="1"/>
          </p:cNvPicPr>
          <p:nvPr/>
        </p:nvPicPr>
        <p:blipFill>
          <a:blip r:embed="rId2"/>
          <a:stretch>
            <a:fillRect/>
          </a:stretch>
        </p:blipFill>
        <p:spPr>
          <a:xfrm>
            <a:off x="1630248" y="2050771"/>
            <a:ext cx="9206382" cy="3233530"/>
          </a:xfrm>
          <a:prstGeom prst="rect">
            <a:avLst/>
          </a:prstGeom>
        </p:spPr>
      </p:pic>
    </p:spTree>
    <p:extLst>
      <p:ext uri="{BB962C8B-B14F-4D97-AF65-F5344CB8AC3E}">
        <p14:creationId xmlns:p14="http://schemas.microsoft.com/office/powerpoint/2010/main" val="379384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B9224-7A21-14F6-4106-00EE9DD0E82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59C4D7-DA61-8E7A-03C7-16C07390C077}"/>
              </a:ext>
            </a:extLst>
          </p:cNvPr>
          <p:cNvSpPr>
            <a:spLocks noGrp="1"/>
          </p:cNvSpPr>
          <p:nvPr>
            <p:ph type="title"/>
          </p:nvPr>
        </p:nvSpPr>
        <p:spPr/>
        <p:txBody>
          <a:bodyPr/>
          <a:lstStyle/>
          <a:p>
            <a:r>
              <a:rPr lang="en-US" dirty="0"/>
              <a:t>Results (</a:t>
            </a:r>
            <a:r>
              <a:rPr lang="pl-PL" dirty="0"/>
              <a:t>5</a:t>
            </a:r>
            <a:r>
              <a:rPr lang="en-US" dirty="0"/>
              <a:t>) Human evaluation</a:t>
            </a:r>
          </a:p>
        </p:txBody>
      </p:sp>
      <p:sp>
        <p:nvSpPr>
          <p:cNvPr id="3" name="Объект 2">
            <a:extLst>
              <a:ext uri="{FF2B5EF4-FFF2-40B4-BE49-F238E27FC236}">
                <a16:creationId xmlns:a16="http://schemas.microsoft.com/office/drawing/2014/main" id="{4F10A11C-4F3D-9FB7-C85B-6640D4C77AC5}"/>
              </a:ext>
            </a:extLst>
          </p:cNvPr>
          <p:cNvSpPr>
            <a:spLocks noGrp="1"/>
          </p:cNvSpPr>
          <p:nvPr>
            <p:ph idx="1"/>
          </p:nvPr>
        </p:nvSpPr>
        <p:spPr>
          <a:xfrm>
            <a:off x="838199" y="1825625"/>
            <a:ext cx="10515599" cy="4351338"/>
          </a:xfrm>
        </p:spPr>
        <p:txBody>
          <a:bodyPr>
            <a:normAutofit/>
          </a:bodyPr>
          <a:lstStyle/>
          <a:p>
            <a:r>
              <a:rPr lang="en-US" sz="1800" u="sng" dirty="0"/>
              <a:t>Machine  classification of emails according to SDT closely corresponds to test results reported in Table 1</a:t>
            </a:r>
            <a:r>
              <a:rPr lang="en-US" sz="1800" dirty="0"/>
              <a:t>. Autonomy is present in 50-60 per cent of emails while the Person X Autonomy satisfaction test score is 19, with corresponding results for Relatedness (10-20 percent, score 10) and Competence (10-20 percent, score 13). Interestingly prior to 2018 Relatedness was much more present in emails than Competence, then the percentages became similar and both categories exhibit a downward trend. This pattern closely corresponds to relatively high Relatedness frustration score (13) in the test compared to Relatedness satisfaction score (10). </a:t>
            </a:r>
          </a:p>
          <a:p>
            <a:r>
              <a:rPr lang="en-US" sz="1800" u="sng" dirty="0"/>
              <a:t>Similar results are observed for the Big Five personality traits theory</a:t>
            </a:r>
            <a:r>
              <a:rPr lang="en-US" sz="1800" dirty="0"/>
              <a:t>. The presence of Conscientiousness was detected as high in around 60-80 percent of emails with the test score percentiles at 81 and 91, followed by Agreeableness (40-60 percent and 35th or 73rd percentile) and Openness  (20-30 percent and 70th or 87th percentile). The two categories with the lowest presence in emails are Extraversion and Neuroticism scoring high in emails in single percentages and rated as lowest percentiles in the tests (Extraversion with 5th and 21st percentile and Neuroticism (reversed Emotional stability with 12th and 30th percentile). </a:t>
            </a:r>
          </a:p>
          <a:p>
            <a:r>
              <a:rPr lang="en-US" sz="1800" dirty="0"/>
              <a:t>LLM detected six categories of PWB theory in email texts far less often than for the previous two psychological theories so the comparison with the test results is challenging</a:t>
            </a:r>
            <a:r>
              <a:rPr lang="pl-PL" sz="1800" dirty="0"/>
              <a:t>.</a:t>
            </a:r>
            <a:endParaRPr lang="en-US" sz="1800" dirty="0"/>
          </a:p>
        </p:txBody>
      </p:sp>
      <p:sp>
        <p:nvSpPr>
          <p:cNvPr id="4" name="Slide Number Placeholder 3">
            <a:extLst>
              <a:ext uri="{FF2B5EF4-FFF2-40B4-BE49-F238E27FC236}">
                <a16:creationId xmlns:a16="http://schemas.microsoft.com/office/drawing/2014/main" id="{2C062631-62CF-FA6E-970D-05A8E07D9562}"/>
              </a:ext>
            </a:extLst>
          </p:cNvPr>
          <p:cNvSpPr>
            <a:spLocks noGrp="1"/>
          </p:cNvSpPr>
          <p:nvPr>
            <p:ph type="sldNum" sz="quarter" idx="12"/>
          </p:nvPr>
        </p:nvSpPr>
        <p:spPr/>
        <p:txBody>
          <a:bodyPr/>
          <a:lstStyle/>
          <a:p>
            <a:fld id="{670B5829-21CA-49EC-BC00-582285C1BA61}" type="slidenum">
              <a:rPr lang="en-US" smtClean="0"/>
              <a:t>18</a:t>
            </a:fld>
            <a:endParaRPr lang="en-US"/>
          </a:p>
        </p:txBody>
      </p:sp>
    </p:spTree>
    <p:extLst>
      <p:ext uri="{BB962C8B-B14F-4D97-AF65-F5344CB8AC3E}">
        <p14:creationId xmlns:p14="http://schemas.microsoft.com/office/powerpoint/2010/main" val="4089695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4BE2E2-1626-69C0-3A00-3D2970EBE71A}"/>
              </a:ext>
            </a:extLst>
          </p:cNvPr>
          <p:cNvSpPr>
            <a:spLocks noGrp="1"/>
          </p:cNvSpPr>
          <p:nvPr>
            <p:ph type="title"/>
          </p:nvPr>
        </p:nvSpPr>
        <p:spPr/>
        <p:txBody>
          <a:bodyPr/>
          <a:lstStyle/>
          <a:p>
            <a:r>
              <a:rPr lang="en-US" dirty="0"/>
              <a:t>Results (6) Regression analysis, SDT - Present </a:t>
            </a:r>
          </a:p>
        </p:txBody>
      </p:sp>
      <p:sp>
        <p:nvSpPr>
          <p:cNvPr id="3" name="Slide Number Placeholder 2">
            <a:extLst>
              <a:ext uri="{FF2B5EF4-FFF2-40B4-BE49-F238E27FC236}">
                <a16:creationId xmlns:a16="http://schemas.microsoft.com/office/drawing/2014/main" id="{71095135-5340-C9CA-8D5B-E851B03B67F0}"/>
              </a:ext>
            </a:extLst>
          </p:cNvPr>
          <p:cNvSpPr>
            <a:spLocks noGrp="1"/>
          </p:cNvSpPr>
          <p:nvPr>
            <p:ph type="sldNum" sz="quarter" idx="12"/>
          </p:nvPr>
        </p:nvSpPr>
        <p:spPr/>
        <p:txBody>
          <a:bodyPr/>
          <a:lstStyle/>
          <a:p>
            <a:fld id="{670B5829-21CA-49EC-BC00-582285C1BA61}" type="slidenum">
              <a:rPr lang="en-US" smtClean="0"/>
              <a:t>19</a:t>
            </a:fld>
            <a:endParaRPr lang="en-US" dirty="0"/>
          </a:p>
        </p:txBody>
      </p:sp>
      <p:pic>
        <p:nvPicPr>
          <p:cNvPr id="5" name="Picture 4">
            <a:extLst>
              <a:ext uri="{FF2B5EF4-FFF2-40B4-BE49-F238E27FC236}">
                <a16:creationId xmlns:a16="http://schemas.microsoft.com/office/drawing/2014/main" id="{15BA397D-0015-60B0-BC91-ACC509B49EC4}"/>
              </a:ext>
            </a:extLst>
          </p:cNvPr>
          <p:cNvPicPr>
            <a:picLocks noChangeAspect="1"/>
          </p:cNvPicPr>
          <p:nvPr/>
        </p:nvPicPr>
        <p:blipFill>
          <a:blip r:embed="rId2"/>
          <a:stretch>
            <a:fillRect/>
          </a:stretch>
        </p:blipFill>
        <p:spPr>
          <a:xfrm>
            <a:off x="2032453" y="1506024"/>
            <a:ext cx="7941641" cy="5351976"/>
          </a:xfrm>
          <a:prstGeom prst="rect">
            <a:avLst/>
          </a:prstGeom>
        </p:spPr>
      </p:pic>
      <p:sp>
        <p:nvSpPr>
          <p:cNvPr id="6" name="Rectangle: Rounded Corners 5">
            <a:extLst>
              <a:ext uri="{FF2B5EF4-FFF2-40B4-BE49-F238E27FC236}">
                <a16:creationId xmlns:a16="http://schemas.microsoft.com/office/drawing/2014/main" id="{E9F9C478-F18F-4C62-B4C1-2FB340001F63}"/>
              </a:ext>
            </a:extLst>
          </p:cNvPr>
          <p:cNvSpPr/>
          <p:nvPr/>
        </p:nvSpPr>
        <p:spPr>
          <a:xfrm>
            <a:off x="2220036" y="4349087"/>
            <a:ext cx="7642746" cy="22291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87FD378-0079-18D3-7AB6-B10066F06D91}"/>
              </a:ext>
            </a:extLst>
          </p:cNvPr>
          <p:cNvSpPr/>
          <p:nvPr/>
        </p:nvSpPr>
        <p:spPr>
          <a:xfrm>
            <a:off x="7834432" y="5181544"/>
            <a:ext cx="2028350" cy="22291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6064B378-E567-90FF-5C15-9343D7E8598B}"/>
              </a:ext>
            </a:extLst>
          </p:cNvPr>
          <p:cNvSpPr/>
          <p:nvPr/>
        </p:nvSpPr>
        <p:spPr>
          <a:xfrm>
            <a:off x="5854764" y="3516630"/>
            <a:ext cx="2028350" cy="22291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500EE39D-4CAC-C89B-B537-37743B04DBF2}"/>
              </a:ext>
            </a:extLst>
          </p:cNvPr>
          <p:cNvSpPr/>
          <p:nvPr/>
        </p:nvSpPr>
        <p:spPr>
          <a:xfrm>
            <a:off x="7883114" y="3293717"/>
            <a:ext cx="2028350" cy="22291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2A196461-FB3D-581D-7A0B-D6106373306C}"/>
              </a:ext>
            </a:extLst>
          </p:cNvPr>
          <p:cNvSpPr/>
          <p:nvPr/>
        </p:nvSpPr>
        <p:spPr>
          <a:xfrm>
            <a:off x="2217905" y="4972416"/>
            <a:ext cx="3406343" cy="22291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466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4BE2E2-1626-69C0-3A00-3D2970EBE71A}"/>
              </a:ext>
            </a:extLst>
          </p:cNvPr>
          <p:cNvSpPr>
            <a:spLocks noGrp="1"/>
          </p:cNvSpPr>
          <p:nvPr>
            <p:ph type="title"/>
          </p:nvPr>
        </p:nvSpPr>
        <p:spPr/>
        <p:txBody>
          <a:bodyPr/>
          <a:lstStyle/>
          <a:p>
            <a:r>
              <a:rPr lang="en-US" dirty="0"/>
              <a:t>LLMs in psychology</a:t>
            </a:r>
          </a:p>
        </p:txBody>
      </p:sp>
      <p:sp>
        <p:nvSpPr>
          <p:cNvPr id="3" name="Объект 2">
            <a:extLst>
              <a:ext uri="{FF2B5EF4-FFF2-40B4-BE49-F238E27FC236}">
                <a16:creationId xmlns:a16="http://schemas.microsoft.com/office/drawing/2014/main" id="{66786C3B-C75B-E776-6798-82D7B7630D90}"/>
              </a:ext>
            </a:extLst>
          </p:cNvPr>
          <p:cNvSpPr>
            <a:spLocks noGrp="1"/>
          </p:cNvSpPr>
          <p:nvPr>
            <p:ph idx="1"/>
          </p:nvPr>
        </p:nvSpPr>
        <p:spPr>
          <a:xfrm>
            <a:off x="838199" y="1825625"/>
            <a:ext cx="10515599" cy="4351338"/>
          </a:xfrm>
        </p:spPr>
        <p:txBody>
          <a:bodyPr/>
          <a:lstStyle/>
          <a:p>
            <a:r>
              <a:rPr lang="en-US" sz="2000" dirty="0"/>
              <a:t>Booming research field, Ke et al. (2024) reviewed over 100 papers published since 2022.</a:t>
            </a:r>
          </a:p>
          <a:p>
            <a:endParaRPr lang="en-US" sz="2000" dirty="0"/>
          </a:p>
          <a:p>
            <a:r>
              <a:rPr lang="en-US" sz="2000" dirty="0"/>
              <a:t>Applications </a:t>
            </a:r>
            <a:r>
              <a:rPr lang="en-US" sz="2000" dirty="0" err="1"/>
              <a:t>acr</a:t>
            </a:r>
            <a:r>
              <a:rPr lang="pl-PL" sz="2000" dirty="0"/>
              <a:t>o</a:t>
            </a:r>
            <a:r>
              <a:rPr lang="en-US" sz="2000" dirty="0"/>
              <a:t>ss various branches of psychology, including: cognitive, social, cultural, clinical, and developmental psychology.</a:t>
            </a:r>
          </a:p>
          <a:p>
            <a:endParaRPr lang="en-US" sz="2000" dirty="0"/>
          </a:p>
          <a:p>
            <a:r>
              <a:rPr lang="en-US" sz="2000" dirty="0"/>
              <a:t>GPT-ology - hasty and often unjustified application of LLMs in psychological text analysis (</a:t>
            </a:r>
            <a:r>
              <a:rPr lang="en-US" sz="2000" dirty="0" err="1"/>
              <a:t>Abbdurahman</a:t>
            </a:r>
            <a:r>
              <a:rPr lang="en-US" sz="2000" dirty="0"/>
              <a:t> et al., 2023, 2024).</a:t>
            </a:r>
          </a:p>
          <a:p>
            <a:endParaRPr lang="en-US" sz="2000" dirty="0"/>
          </a:p>
          <a:p>
            <a:r>
              <a:rPr lang="en-US" sz="2000" dirty="0"/>
              <a:t>Many problems identified, specific to psychology and general (e.g. prompt variance)</a:t>
            </a:r>
          </a:p>
        </p:txBody>
      </p:sp>
      <p:sp>
        <p:nvSpPr>
          <p:cNvPr id="4" name="Slide Number Placeholder 3">
            <a:extLst>
              <a:ext uri="{FF2B5EF4-FFF2-40B4-BE49-F238E27FC236}">
                <a16:creationId xmlns:a16="http://schemas.microsoft.com/office/drawing/2014/main" id="{0523F5C1-A418-0525-61D3-D56FA0F5E454}"/>
              </a:ext>
            </a:extLst>
          </p:cNvPr>
          <p:cNvSpPr>
            <a:spLocks noGrp="1"/>
          </p:cNvSpPr>
          <p:nvPr>
            <p:ph type="sldNum" sz="quarter" idx="12"/>
          </p:nvPr>
        </p:nvSpPr>
        <p:spPr/>
        <p:txBody>
          <a:bodyPr/>
          <a:lstStyle/>
          <a:p>
            <a:fld id="{670B5829-21CA-49EC-BC00-582285C1BA61}" type="slidenum">
              <a:rPr lang="en-US" smtClean="0"/>
              <a:t>2</a:t>
            </a:fld>
            <a:endParaRPr lang="en-US" dirty="0"/>
          </a:p>
        </p:txBody>
      </p:sp>
    </p:spTree>
    <p:extLst>
      <p:ext uri="{BB962C8B-B14F-4D97-AF65-F5344CB8AC3E}">
        <p14:creationId xmlns:p14="http://schemas.microsoft.com/office/powerpoint/2010/main" val="3343072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EA25A-0E8D-DC3C-23E0-6F41012A351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EF10AE-EB40-FFB8-6561-D609F05146E6}"/>
              </a:ext>
            </a:extLst>
          </p:cNvPr>
          <p:cNvSpPr>
            <a:spLocks noGrp="1"/>
          </p:cNvSpPr>
          <p:nvPr>
            <p:ph type="title"/>
          </p:nvPr>
        </p:nvSpPr>
        <p:spPr/>
        <p:txBody>
          <a:bodyPr/>
          <a:lstStyle/>
          <a:p>
            <a:r>
              <a:rPr lang="en-US" dirty="0"/>
              <a:t>Results (7) Regression analysis, Big Five - High</a:t>
            </a:r>
          </a:p>
        </p:txBody>
      </p:sp>
      <p:sp>
        <p:nvSpPr>
          <p:cNvPr id="3" name="Slide Number Placeholder 2">
            <a:extLst>
              <a:ext uri="{FF2B5EF4-FFF2-40B4-BE49-F238E27FC236}">
                <a16:creationId xmlns:a16="http://schemas.microsoft.com/office/drawing/2014/main" id="{73AE6AFD-012A-C79C-B283-C7598ABC6C81}"/>
              </a:ext>
            </a:extLst>
          </p:cNvPr>
          <p:cNvSpPr>
            <a:spLocks noGrp="1"/>
          </p:cNvSpPr>
          <p:nvPr>
            <p:ph type="sldNum" sz="quarter" idx="12"/>
          </p:nvPr>
        </p:nvSpPr>
        <p:spPr/>
        <p:txBody>
          <a:bodyPr/>
          <a:lstStyle/>
          <a:p>
            <a:fld id="{670B5829-21CA-49EC-BC00-582285C1BA61}" type="slidenum">
              <a:rPr lang="en-US" smtClean="0"/>
              <a:t>20</a:t>
            </a:fld>
            <a:endParaRPr lang="en-US" dirty="0"/>
          </a:p>
        </p:txBody>
      </p:sp>
      <p:pic>
        <p:nvPicPr>
          <p:cNvPr id="6" name="Picture 5">
            <a:extLst>
              <a:ext uri="{FF2B5EF4-FFF2-40B4-BE49-F238E27FC236}">
                <a16:creationId xmlns:a16="http://schemas.microsoft.com/office/drawing/2014/main" id="{BB13EE77-C476-919F-F9DC-5CE92F55BE28}"/>
              </a:ext>
            </a:extLst>
          </p:cNvPr>
          <p:cNvPicPr>
            <a:picLocks noChangeAspect="1"/>
          </p:cNvPicPr>
          <p:nvPr/>
        </p:nvPicPr>
        <p:blipFill>
          <a:blip r:embed="rId2"/>
          <a:stretch>
            <a:fillRect/>
          </a:stretch>
        </p:blipFill>
        <p:spPr>
          <a:xfrm>
            <a:off x="721056" y="1787635"/>
            <a:ext cx="10749887" cy="4471767"/>
          </a:xfrm>
          <a:prstGeom prst="rect">
            <a:avLst/>
          </a:prstGeom>
        </p:spPr>
      </p:pic>
      <p:sp>
        <p:nvSpPr>
          <p:cNvPr id="4" name="Rectangle: Rounded Corners 3">
            <a:extLst>
              <a:ext uri="{FF2B5EF4-FFF2-40B4-BE49-F238E27FC236}">
                <a16:creationId xmlns:a16="http://schemas.microsoft.com/office/drawing/2014/main" id="{47656816-3EEB-9C0C-1AA7-D9567BF8FEAD}"/>
              </a:ext>
            </a:extLst>
          </p:cNvPr>
          <p:cNvSpPr/>
          <p:nvPr/>
        </p:nvSpPr>
        <p:spPr>
          <a:xfrm>
            <a:off x="1546747" y="4640239"/>
            <a:ext cx="8152262" cy="22746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30AE7E6-3E65-DB71-2AC9-A87B1E027625}"/>
              </a:ext>
            </a:extLst>
          </p:cNvPr>
          <p:cNvSpPr/>
          <p:nvPr/>
        </p:nvSpPr>
        <p:spPr>
          <a:xfrm>
            <a:off x="4467367" y="3308445"/>
            <a:ext cx="1874292" cy="34460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F5F14D09-B58F-52A6-7C85-81D8BDB030BF}"/>
              </a:ext>
            </a:extLst>
          </p:cNvPr>
          <p:cNvSpPr/>
          <p:nvPr/>
        </p:nvSpPr>
        <p:spPr>
          <a:xfrm>
            <a:off x="7989107" y="3853162"/>
            <a:ext cx="1637114" cy="22746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E9BFE2FD-F59F-1802-B3A4-4AD04315B2BA}"/>
              </a:ext>
            </a:extLst>
          </p:cNvPr>
          <p:cNvSpPr/>
          <p:nvPr/>
        </p:nvSpPr>
        <p:spPr>
          <a:xfrm>
            <a:off x="1546747" y="4237445"/>
            <a:ext cx="9544334" cy="22746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0429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FBEBA-97FB-7D09-F348-08AF310DE5A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2B299A-C1A9-3F60-34CD-957730AB31D2}"/>
              </a:ext>
            </a:extLst>
          </p:cNvPr>
          <p:cNvSpPr>
            <a:spLocks noGrp="1"/>
          </p:cNvSpPr>
          <p:nvPr>
            <p:ph type="title"/>
          </p:nvPr>
        </p:nvSpPr>
        <p:spPr/>
        <p:txBody>
          <a:bodyPr/>
          <a:lstStyle/>
          <a:p>
            <a:r>
              <a:rPr lang="en-US" dirty="0"/>
              <a:t>Results (8) Regression analysis - summary</a:t>
            </a:r>
          </a:p>
        </p:txBody>
      </p:sp>
      <p:sp>
        <p:nvSpPr>
          <p:cNvPr id="3" name="Slide Number Placeholder 2">
            <a:extLst>
              <a:ext uri="{FF2B5EF4-FFF2-40B4-BE49-F238E27FC236}">
                <a16:creationId xmlns:a16="http://schemas.microsoft.com/office/drawing/2014/main" id="{8C52CFAF-02BA-A3A4-6FAA-3633D3301A7E}"/>
              </a:ext>
            </a:extLst>
          </p:cNvPr>
          <p:cNvSpPr>
            <a:spLocks noGrp="1"/>
          </p:cNvSpPr>
          <p:nvPr>
            <p:ph type="sldNum" sz="quarter" idx="12"/>
          </p:nvPr>
        </p:nvSpPr>
        <p:spPr/>
        <p:txBody>
          <a:bodyPr/>
          <a:lstStyle/>
          <a:p>
            <a:fld id="{670B5829-21CA-49EC-BC00-582285C1BA61}" type="slidenum">
              <a:rPr lang="en-US" smtClean="0"/>
              <a:t>21</a:t>
            </a:fld>
            <a:endParaRPr lang="en-US" dirty="0"/>
          </a:p>
        </p:txBody>
      </p:sp>
      <p:sp>
        <p:nvSpPr>
          <p:cNvPr id="9" name="Объект 2">
            <a:extLst>
              <a:ext uri="{FF2B5EF4-FFF2-40B4-BE49-F238E27FC236}">
                <a16:creationId xmlns:a16="http://schemas.microsoft.com/office/drawing/2014/main" id="{E0EB7E75-3B4E-2E54-85CC-3BFD813C2B0B}"/>
              </a:ext>
            </a:extLst>
          </p:cNvPr>
          <p:cNvSpPr>
            <a:spLocks noGrp="1"/>
          </p:cNvSpPr>
          <p:nvPr>
            <p:ph idx="1"/>
          </p:nvPr>
        </p:nvSpPr>
        <p:spPr>
          <a:xfrm>
            <a:off x="838199" y="1825625"/>
            <a:ext cx="10515599" cy="4351338"/>
          </a:xfrm>
        </p:spPr>
        <p:txBody>
          <a:bodyPr>
            <a:normAutofit/>
          </a:bodyPr>
          <a:lstStyle/>
          <a:p>
            <a:r>
              <a:rPr lang="en-US" sz="2000" u="sng" dirty="0"/>
              <a:t>Regression results consistent with psychological and economic theory</a:t>
            </a:r>
            <a:r>
              <a:rPr lang="en-US" sz="2000" dirty="0"/>
              <a:t>. </a:t>
            </a:r>
          </a:p>
          <a:p>
            <a:pPr lvl="1">
              <a:buFont typeface="Courier New" panose="02070309020205020404" pitchFamily="49" charset="0"/>
              <a:buChar char="o"/>
            </a:pPr>
            <a:r>
              <a:rPr lang="en-US" sz="1800" dirty="0"/>
              <a:t>Example: high income and credit card spending reduced negative behaviors (CBT). Consistent with theory (financial stress leads to negative cognitive distortions, financial security reduces these distortions</a:t>
            </a:r>
            <a:r>
              <a:rPr lang="pl-PL" sz="1800" dirty="0"/>
              <a:t>)</a:t>
            </a:r>
            <a:r>
              <a:rPr lang="en-US" sz="1800" dirty="0"/>
              <a:t>.</a:t>
            </a:r>
          </a:p>
          <a:p>
            <a:pPr lvl="1">
              <a:buFont typeface="Courier New" panose="02070309020205020404" pitchFamily="49" charset="0"/>
              <a:buChar char="o"/>
            </a:pPr>
            <a:r>
              <a:rPr lang="en-US" sz="1800" dirty="0"/>
              <a:t>Example: large number of email recipients linked to periods of high extraversion. Consistent with theory as high extraversion is linked to sociability, energy, and the tendency to maintain relationships and social connections. </a:t>
            </a:r>
          </a:p>
          <a:p>
            <a:r>
              <a:rPr lang="en-US" sz="2000" u="sng" dirty="0"/>
              <a:t>Regression results are positively validated by Person X </a:t>
            </a:r>
            <a:r>
              <a:rPr lang="pl-PL" sz="2000" u="sng" dirty="0"/>
              <a:t>life story </a:t>
            </a:r>
            <a:r>
              <a:rPr lang="en-US" sz="2000" dirty="0"/>
              <a:t>(as in examples in previous slides).</a:t>
            </a:r>
          </a:p>
        </p:txBody>
      </p:sp>
    </p:spTree>
    <p:extLst>
      <p:ext uri="{BB962C8B-B14F-4D97-AF65-F5344CB8AC3E}">
        <p14:creationId xmlns:p14="http://schemas.microsoft.com/office/powerpoint/2010/main" val="1539759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4BE2E2-1626-69C0-3A00-3D2970EBE71A}"/>
              </a:ext>
            </a:extLst>
          </p:cNvPr>
          <p:cNvSpPr>
            <a:spLocks noGrp="1"/>
          </p:cNvSpPr>
          <p:nvPr>
            <p:ph type="title"/>
          </p:nvPr>
        </p:nvSpPr>
        <p:spPr/>
        <p:txBody>
          <a:bodyPr/>
          <a:lstStyle/>
          <a:p>
            <a:r>
              <a:rPr lang="pl-PL" dirty="0"/>
              <a:t>Conclusions</a:t>
            </a:r>
            <a:endParaRPr lang="en-US" dirty="0"/>
          </a:p>
        </p:txBody>
      </p:sp>
      <p:sp>
        <p:nvSpPr>
          <p:cNvPr id="3" name="Объект 2">
            <a:extLst>
              <a:ext uri="{FF2B5EF4-FFF2-40B4-BE49-F238E27FC236}">
                <a16:creationId xmlns:a16="http://schemas.microsoft.com/office/drawing/2014/main" id="{66786C3B-C75B-E776-6798-82D7B7630D90}"/>
              </a:ext>
            </a:extLst>
          </p:cNvPr>
          <p:cNvSpPr>
            <a:spLocks noGrp="1"/>
          </p:cNvSpPr>
          <p:nvPr>
            <p:ph idx="1"/>
          </p:nvPr>
        </p:nvSpPr>
        <p:spPr>
          <a:xfrm>
            <a:off x="838199" y="1825625"/>
            <a:ext cx="10515599" cy="4351338"/>
          </a:xfrm>
        </p:spPr>
        <p:txBody>
          <a:bodyPr>
            <a:normAutofit fontScale="92500"/>
          </a:bodyPr>
          <a:lstStyle/>
          <a:p>
            <a:pPr marL="457200" indent="-457200">
              <a:buFont typeface="+mj-lt"/>
              <a:buAutoNum type="arabicPeriod"/>
            </a:pPr>
            <a:r>
              <a:rPr lang="en-US" sz="2000" dirty="0"/>
              <a:t>The models are internally consistent, producing very similar results when applied multiple times to the same dataset (high Cohen Kappa)</a:t>
            </a:r>
          </a:p>
          <a:p>
            <a:pPr marL="457200" indent="-457200">
              <a:buFont typeface="+mj-lt"/>
              <a:buAutoNum type="arabicPeriod"/>
            </a:pPr>
            <a:r>
              <a:rPr lang="en-US" sz="2000" dirty="0"/>
              <a:t>Machine evaluation indicated that the results are reliable, particularly for the few-shot learning prompting technique. The model-evaluator scores exhibit moderate to substantial agreement with the model-rater scores across the majority of categories.</a:t>
            </a:r>
          </a:p>
          <a:p>
            <a:pPr marL="457200" indent="-457200">
              <a:buFont typeface="+mj-lt"/>
              <a:buAutoNum type="arabicPeriod"/>
            </a:pPr>
            <a:r>
              <a:rPr lang="en-US" sz="2000" dirty="0"/>
              <a:t>This methodology allows for the inclusion of the time dimension in the analysis. It is possible to track changes in psychological characteristics over time without resorting to longitudinal studies.</a:t>
            </a:r>
          </a:p>
          <a:p>
            <a:pPr marL="457200" indent="-457200">
              <a:buFont typeface="+mj-lt"/>
              <a:buAutoNum type="arabicPeriod"/>
            </a:pPr>
            <a:r>
              <a:rPr lang="en-US" sz="2000" dirty="0"/>
              <a:t>Regression models capture the influence of various factors, including personal characteristics, environmental variables, and email features, on the psychological characteristics of the email author</a:t>
            </a:r>
          </a:p>
          <a:p>
            <a:pPr marL="457200" indent="-457200">
              <a:buFont typeface="+mj-lt"/>
              <a:buAutoNum type="arabicPeriod"/>
            </a:pPr>
            <a:r>
              <a:rPr lang="en-US" sz="2000" dirty="0"/>
              <a:t>The conducted machine and human validation shows that the results of LLM models are robust with respect to prompt design and are consistent with Person X's personal profile established by psychological tests and described in Person X’s narrative characteristics and email features. </a:t>
            </a:r>
          </a:p>
          <a:p>
            <a:pPr marL="457200" indent="-457200">
              <a:buFont typeface="+mj-lt"/>
              <a:buAutoNum type="arabicPeriod"/>
            </a:pPr>
            <a:r>
              <a:rPr lang="en-US" sz="2000" dirty="0"/>
              <a:t>The methodology can be fully automated</a:t>
            </a:r>
            <a:r>
              <a:rPr lang="pl-PL" sz="2000" dirty="0"/>
              <a:t> for (</a:t>
            </a:r>
            <a:r>
              <a:rPr lang="pl-PL" sz="2000" dirty="0" err="1"/>
              <a:t>almost</a:t>
            </a:r>
            <a:r>
              <a:rPr lang="pl-PL" sz="2000" dirty="0"/>
              <a:t>) </a:t>
            </a:r>
            <a:r>
              <a:rPr lang="pl-PL" sz="2000" dirty="0" err="1"/>
              <a:t>any</a:t>
            </a:r>
            <a:r>
              <a:rPr lang="pl-PL" sz="2000" dirty="0"/>
              <a:t> </a:t>
            </a:r>
            <a:r>
              <a:rPr lang="pl-PL" sz="2000" dirty="0" err="1"/>
              <a:t>psychological</a:t>
            </a:r>
            <a:r>
              <a:rPr lang="pl-PL" sz="2000" dirty="0"/>
              <a:t> </a:t>
            </a:r>
            <a:r>
              <a:rPr lang="pl-PL" sz="2000" dirty="0" err="1"/>
              <a:t>theory</a:t>
            </a:r>
            <a:r>
              <a:rPr lang="pl-PL" sz="2000" dirty="0"/>
              <a:t>.</a:t>
            </a:r>
            <a:endParaRPr lang="en-US" sz="2000" dirty="0"/>
          </a:p>
        </p:txBody>
      </p:sp>
      <p:sp>
        <p:nvSpPr>
          <p:cNvPr id="4" name="Slide Number Placeholder 3">
            <a:extLst>
              <a:ext uri="{FF2B5EF4-FFF2-40B4-BE49-F238E27FC236}">
                <a16:creationId xmlns:a16="http://schemas.microsoft.com/office/drawing/2014/main" id="{A4D6A885-943E-FA87-DA79-F1E8E380C19B}"/>
              </a:ext>
            </a:extLst>
          </p:cNvPr>
          <p:cNvSpPr>
            <a:spLocks noGrp="1"/>
          </p:cNvSpPr>
          <p:nvPr>
            <p:ph type="sldNum" sz="quarter" idx="12"/>
          </p:nvPr>
        </p:nvSpPr>
        <p:spPr/>
        <p:txBody>
          <a:bodyPr/>
          <a:lstStyle/>
          <a:p>
            <a:fld id="{670B5829-21CA-49EC-BC00-582285C1BA61}" type="slidenum">
              <a:rPr lang="en-US" smtClean="0"/>
              <a:t>22</a:t>
            </a:fld>
            <a:endParaRPr lang="en-US" dirty="0"/>
          </a:p>
        </p:txBody>
      </p:sp>
    </p:spTree>
    <p:extLst>
      <p:ext uri="{BB962C8B-B14F-4D97-AF65-F5344CB8AC3E}">
        <p14:creationId xmlns:p14="http://schemas.microsoft.com/office/powerpoint/2010/main" val="406770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4BE2E2-1626-69C0-3A00-3D2970EBE71A}"/>
              </a:ext>
            </a:extLst>
          </p:cNvPr>
          <p:cNvSpPr>
            <a:spLocks noGrp="1"/>
          </p:cNvSpPr>
          <p:nvPr>
            <p:ph type="title"/>
          </p:nvPr>
        </p:nvSpPr>
        <p:spPr/>
        <p:txBody>
          <a:bodyPr/>
          <a:lstStyle/>
          <a:p>
            <a:r>
              <a:rPr lang="en-US" dirty="0"/>
              <a:t>Motivation</a:t>
            </a:r>
          </a:p>
        </p:txBody>
      </p:sp>
      <p:sp>
        <p:nvSpPr>
          <p:cNvPr id="3" name="Объект 2">
            <a:extLst>
              <a:ext uri="{FF2B5EF4-FFF2-40B4-BE49-F238E27FC236}">
                <a16:creationId xmlns:a16="http://schemas.microsoft.com/office/drawing/2014/main" id="{66786C3B-C75B-E776-6798-82D7B7630D90}"/>
              </a:ext>
            </a:extLst>
          </p:cNvPr>
          <p:cNvSpPr>
            <a:spLocks noGrp="1"/>
          </p:cNvSpPr>
          <p:nvPr>
            <p:ph idx="1"/>
          </p:nvPr>
        </p:nvSpPr>
        <p:spPr>
          <a:xfrm>
            <a:off x="838199" y="1825625"/>
            <a:ext cx="10515599" cy="4351338"/>
          </a:xfrm>
        </p:spPr>
        <p:txBody>
          <a:bodyPr/>
          <a:lstStyle/>
          <a:p>
            <a:r>
              <a:rPr lang="en-US" sz="2000" dirty="0"/>
              <a:t>Despite the growing interest in applying LLMs in psychological research, there has been no study comparing the performance of generative AI technology in textual data classification across multiple psychological theories. </a:t>
            </a:r>
          </a:p>
          <a:p>
            <a:endParaRPr lang="en-US" sz="2000" dirty="0"/>
          </a:p>
          <a:p>
            <a:r>
              <a:rPr lang="en-US" sz="2000" dirty="0"/>
              <a:t>This paper aims to fill this gap by addressing several pertinent research questions. </a:t>
            </a:r>
          </a:p>
        </p:txBody>
      </p:sp>
      <p:sp>
        <p:nvSpPr>
          <p:cNvPr id="4" name="Slide Number Placeholder 3">
            <a:extLst>
              <a:ext uri="{FF2B5EF4-FFF2-40B4-BE49-F238E27FC236}">
                <a16:creationId xmlns:a16="http://schemas.microsoft.com/office/drawing/2014/main" id="{AD2DD514-66E1-C925-7AE0-820ECB62B333}"/>
              </a:ext>
            </a:extLst>
          </p:cNvPr>
          <p:cNvSpPr>
            <a:spLocks noGrp="1"/>
          </p:cNvSpPr>
          <p:nvPr>
            <p:ph type="sldNum" sz="quarter" idx="12"/>
          </p:nvPr>
        </p:nvSpPr>
        <p:spPr/>
        <p:txBody>
          <a:bodyPr/>
          <a:lstStyle/>
          <a:p>
            <a:fld id="{670B5829-21CA-49EC-BC00-582285C1BA61}" type="slidenum">
              <a:rPr lang="en-US" smtClean="0"/>
              <a:t>3</a:t>
            </a:fld>
            <a:endParaRPr lang="en-US" dirty="0"/>
          </a:p>
        </p:txBody>
      </p:sp>
    </p:spTree>
    <p:extLst>
      <p:ext uri="{BB962C8B-B14F-4D97-AF65-F5344CB8AC3E}">
        <p14:creationId xmlns:p14="http://schemas.microsoft.com/office/powerpoint/2010/main" val="196477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4BE2E2-1626-69C0-3A00-3D2970EBE71A}"/>
              </a:ext>
            </a:extLst>
          </p:cNvPr>
          <p:cNvSpPr>
            <a:spLocks noGrp="1"/>
          </p:cNvSpPr>
          <p:nvPr>
            <p:ph type="title"/>
          </p:nvPr>
        </p:nvSpPr>
        <p:spPr/>
        <p:txBody>
          <a:bodyPr/>
          <a:lstStyle/>
          <a:p>
            <a:r>
              <a:rPr lang="pl-PL" dirty="0"/>
              <a:t>Research questions</a:t>
            </a:r>
            <a:endParaRPr lang="en-US" dirty="0"/>
          </a:p>
        </p:txBody>
      </p:sp>
      <p:sp>
        <p:nvSpPr>
          <p:cNvPr id="3" name="Объект 2">
            <a:extLst>
              <a:ext uri="{FF2B5EF4-FFF2-40B4-BE49-F238E27FC236}">
                <a16:creationId xmlns:a16="http://schemas.microsoft.com/office/drawing/2014/main" id="{66786C3B-C75B-E776-6798-82D7B7630D90}"/>
              </a:ext>
            </a:extLst>
          </p:cNvPr>
          <p:cNvSpPr>
            <a:spLocks noGrp="1"/>
          </p:cNvSpPr>
          <p:nvPr>
            <p:ph idx="1"/>
          </p:nvPr>
        </p:nvSpPr>
        <p:spPr>
          <a:xfrm>
            <a:off x="838199" y="1825625"/>
            <a:ext cx="10515599" cy="4351338"/>
          </a:xfrm>
        </p:spPr>
        <p:txBody>
          <a:bodyPr/>
          <a:lstStyle/>
          <a:p>
            <a:pPr marL="457200" indent="-457200">
              <a:buFont typeface="+mj-lt"/>
              <a:buAutoNum type="arabicPeriod"/>
            </a:pPr>
            <a:r>
              <a:rPr lang="pl-PL" sz="2000" dirty="0"/>
              <a:t>A</a:t>
            </a:r>
            <a:r>
              <a:rPr lang="en-US" sz="2000" dirty="0"/>
              <a:t>re LLM models effective in extracting psychological profiles from textual data for a broad range of psychological theories, or their performance vary depending on the theory applied</a:t>
            </a:r>
            <a:r>
              <a:rPr lang="pl-PL" sz="2000" dirty="0"/>
              <a:t>?</a:t>
            </a:r>
          </a:p>
          <a:p>
            <a:pPr marL="457200" indent="-457200">
              <a:buFont typeface="+mj-lt"/>
              <a:buAutoNum type="arabicPeriod"/>
            </a:pPr>
            <a:r>
              <a:rPr lang="pl-PL" sz="2000" dirty="0"/>
              <a:t>W</a:t>
            </a:r>
            <a:r>
              <a:rPr lang="en-US" sz="2000" dirty="0"/>
              <a:t>hat are the effective strategies to design </a:t>
            </a:r>
            <a:r>
              <a:rPr lang="pl-PL" sz="2000" dirty="0"/>
              <a:t>LLM </a:t>
            </a:r>
            <a:r>
              <a:rPr lang="en-US" sz="2000" dirty="0"/>
              <a:t>prompts</a:t>
            </a:r>
            <a:r>
              <a:rPr lang="pl-PL" sz="2000" dirty="0"/>
              <a:t> for </a:t>
            </a:r>
            <a:r>
              <a:rPr lang="en-US" sz="2000" dirty="0"/>
              <a:t>personality extraction tasks from text</a:t>
            </a:r>
            <a:r>
              <a:rPr lang="pl-PL" sz="2000" dirty="0"/>
              <a:t>?</a:t>
            </a:r>
          </a:p>
          <a:p>
            <a:pPr marL="457200" indent="-457200">
              <a:buFont typeface="+mj-lt"/>
              <a:buAutoNum type="arabicPeriod"/>
            </a:pPr>
            <a:r>
              <a:rPr lang="pl-PL" sz="2000" dirty="0"/>
              <a:t>What is the quality of LLM-based psychological analysis (human evaluation and machine evaluation)?</a:t>
            </a:r>
          </a:p>
          <a:p>
            <a:pPr marL="457200" indent="-457200">
              <a:buFont typeface="+mj-lt"/>
              <a:buAutoNum type="arabicPeriod"/>
            </a:pPr>
            <a:r>
              <a:rPr lang="pl-PL" sz="2000" dirty="0"/>
              <a:t>Do LLM-derived psychological traits evolve in response to real life events?</a:t>
            </a:r>
          </a:p>
          <a:p>
            <a:pPr marL="457200" indent="-457200">
              <a:buFont typeface="+mj-lt"/>
              <a:buAutoNum type="arabicPeriod"/>
            </a:pPr>
            <a:r>
              <a:rPr lang="pl-PL" sz="2000" dirty="0"/>
              <a:t>Can the LLM-based psychological analysis system be generated automatically (by generative AI, with minimal human supervision) for any psychological theory?</a:t>
            </a:r>
          </a:p>
          <a:p>
            <a:pPr marL="457200" indent="-457200">
              <a:buFont typeface="+mj-lt"/>
              <a:buAutoNum type="arabicPeriod"/>
            </a:pPr>
            <a:endParaRPr lang="en-US" sz="2000" dirty="0"/>
          </a:p>
        </p:txBody>
      </p:sp>
      <p:sp>
        <p:nvSpPr>
          <p:cNvPr id="4" name="Slide Number Placeholder 3">
            <a:extLst>
              <a:ext uri="{FF2B5EF4-FFF2-40B4-BE49-F238E27FC236}">
                <a16:creationId xmlns:a16="http://schemas.microsoft.com/office/drawing/2014/main" id="{FDF4857C-86E5-3E04-153A-943ACD3B074D}"/>
              </a:ext>
            </a:extLst>
          </p:cNvPr>
          <p:cNvSpPr>
            <a:spLocks noGrp="1"/>
          </p:cNvSpPr>
          <p:nvPr>
            <p:ph type="sldNum" sz="quarter" idx="12"/>
          </p:nvPr>
        </p:nvSpPr>
        <p:spPr/>
        <p:txBody>
          <a:bodyPr/>
          <a:lstStyle/>
          <a:p>
            <a:fld id="{670B5829-21CA-49EC-BC00-582285C1BA61}" type="slidenum">
              <a:rPr lang="en-US" smtClean="0"/>
              <a:t>4</a:t>
            </a:fld>
            <a:endParaRPr lang="en-US"/>
          </a:p>
        </p:txBody>
      </p:sp>
    </p:spTree>
    <p:extLst>
      <p:ext uri="{BB962C8B-B14F-4D97-AF65-F5344CB8AC3E}">
        <p14:creationId xmlns:p14="http://schemas.microsoft.com/office/powerpoint/2010/main" val="29979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4BE2E2-1626-69C0-3A00-3D2970EBE71A}"/>
              </a:ext>
            </a:extLst>
          </p:cNvPr>
          <p:cNvSpPr>
            <a:spLocks noGrp="1"/>
          </p:cNvSpPr>
          <p:nvPr>
            <p:ph type="title"/>
          </p:nvPr>
        </p:nvSpPr>
        <p:spPr/>
        <p:txBody>
          <a:bodyPr/>
          <a:lstStyle/>
          <a:p>
            <a:r>
              <a:rPr lang="pl-PL" dirty="0"/>
              <a:t>Data (1)</a:t>
            </a:r>
            <a:endParaRPr lang="en-US" dirty="0"/>
          </a:p>
        </p:txBody>
      </p:sp>
      <p:sp>
        <p:nvSpPr>
          <p:cNvPr id="3" name="Объект 2">
            <a:extLst>
              <a:ext uri="{FF2B5EF4-FFF2-40B4-BE49-F238E27FC236}">
                <a16:creationId xmlns:a16="http://schemas.microsoft.com/office/drawing/2014/main" id="{66786C3B-C75B-E776-6798-82D7B7630D90}"/>
              </a:ext>
            </a:extLst>
          </p:cNvPr>
          <p:cNvSpPr>
            <a:spLocks noGrp="1"/>
          </p:cNvSpPr>
          <p:nvPr>
            <p:ph idx="1"/>
          </p:nvPr>
        </p:nvSpPr>
        <p:spPr>
          <a:xfrm>
            <a:off x="838199" y="1825625"/>
            <a:ext cx="10515599" cy="4351338"/>
          </a:xfrm>
        </p:spPr>
        <p:txBody>
          <a:bodyPr/>
          <a:lstStyle/>
          <a:p>
            <a:r>
              <a:rPr lang="en-US" sz="2000" dirty="0"/>
              <a:t>Dataset of 25,780 emails written by a senior executive with multi-country experience (Person X) between January 2008 and March 2024.</a:t>
            </a:r>
          </a:p>
          <a:p>
            <a:r>
              <a:rPr lang="en-US" sz="2000" dirty="0"/>
              <a:t>Gmail API used to collect </a:t>
            </a:r>
            <a:r>
              <a:rPr lang="pl-PL" sz="2000" dirty="0"/>
              <a:t>email </a:t>
            </a:r>
            <a:r>
              <a:rPr lang="en-US" sz="2000" dirty="0"/>
              <a:t>recipients, date and full email text, including replied-to content.</a:t>
            </a:r>
          </a:p>
          <a:p>
            <a:r>
              <a:rPr lang="en-US" sz="2000" dirty="0"/>
              <a:t>Regex in Python used to extract only the text authored by Person X</a:t>
            </a:r>
          </a:p>
          <a:p>
            <a:r>
              <a:rPr lang="en-US" sz="2000" dirty="0"/>
              <a:t>Python code generated by ChatGPT-4, human prompting</a:t>
            </a:r>
          </a:p>
        </p:txBody>
      </p:sp>
      <p:sp>
        <p:nvSpPr>
          <p:cNvPr id="4" name="Slide Number Placeholder 3">
            <a:extLst>
              <a:ext uri="{FF2B5EF4-FFF2-40B4-BE49-F238E27FC236}">
                <a16:creationId xmlns:a16="http://schemas.microsoft.com/office/drawing/2014/main" id="{93796DC2-9E8C-DC1B-4C6B-DD5FCB29C6EE}"/>
              </a:ext>
            </a:extLst>
          </p:cNvPr>
          <p:cNvSpPr>
            <a:spLocks noGrp="1"/>
          </p:cNvSpPr>
          <p:nvPr>
            <p:ph type="sldNum" sz="quarter" idx="12"/>
          </p:nvPr>
        </p:nvSpPr>
        <p:spPr/>
        <p:txBody>
          <a:bodyPr/>
          <a:lstStyle/>
          <a:p>
            <a:fld id="{670B5829-21CA-49EC-BC00-582285C1BA61}" type="slidenum">
              <a:rPr lang="en-US" smtClean="0"/>
              <a:t>5</a:t>
            </a:fld>
            <a:endParaRPr lang="en-US"/>
          </a:p>
        </p:txBody>
      </p:sp>
    </p:spTree>
    <p:extLst>
      <p:ext uri="{BB962C8B-B14F-4D97-AF65-F5344CB8AC3E}">
        <p14:creationId xmlns:p14="http://schemas.microsoft.com/office/powerpoint/2010/main" val="222801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4B2E9-7621-4BFD-8A37-BB214CD72F4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B466C4-B901-545F-DF06-D98E7D0F28E4}"/>
              </a:ext>
            </a:extLst>
          </p:cNvPr>
          <p:cNvSpPr>
            <a:spLocks noGrp="1"/>
          </p:cNvSpPr>
          <p:nvPr>
            <p:ph type="title"/>
          </p:nvPr>
        </p:nvSpPr>
        <p:spPr/>
        <p:txBody>
          <a:bodyPr/>
          <a:lstStyle/>
          <a:p>
            <a:r>
              <a:rPr lang="en-US" dirty="0"/>
              <a:t>Data (2) Email characteristics summary</a:t>
            </a:r>
          </a:p>
        </p:txBody>
      </p:sp>
      <p:sp>
        <p:nvSpPr>
          <p:cNvPr id="4" name="Slide Number Placeholder 3">
            <a:extLst>
              <a:ext uri="{FF2B5EF4-FFF2-40B4-BE49-F238E27FC236}">
                <a16:creationId xmlns:a16="http://schemas.microsoft.com/office/drawing/2014/main" id="{F489F549-599A-8716-1949-51235D6D1DB0}"/>
              </a:ext>
            </a:extLst>
          </p:cNvPr>
          <p:cNvSpPr>
            <a:spLocks noGrp="1"/>
          </p:cNvSpPr>
          <p:nvPr>
            <p:ph type="sldNum" sz="quarter" idx="12"/>
          </p:nvPr>
        </p:nvSpPr>
        <p:spPr/>
        <p:txBody>
          <a:bodyPr/>
          <a:lstStyle/>
          <a:p>
            <a:fld id="{670B5829-21CA-49EC-BC00-582285C1BA61}" type="slidenum">
              <a:rPr lang="en-US" smtClean="0"/>
              <a:t>6</a:t>
            </a:fld>
            <a:endParaRPr lang="en-US" dirty="0"/>
          </a:p>
        </p:txBody>
      </p:sp>
      <p:pic>
        <p:nvPicPr>
          <p:cNvPr id="8" name="Рисунок 7">
            <a:extLst>
              <a:ext uri="{FF2B5EF4-FFF2-40B4-BE49-F238E27FC236}">
                <a16:creationId xmlns:a16="http://schemas.microsoft.com/office/drawing/2014/main" id="{BCC560E1-B29B-7F25-17DA-5FC0A17C36B9}"/>
              </a:ext>
            </a:extLst>
          </p:cNvPr>
          <p:cNvPicPr>
            <a:picLocks noChangeAspect="1"/>
          </p:cNvPicPr>
          <p:nvPr/>
        </p:nvPicPr>
        <p:blipFill>
          <a:blip r:embed="rId2"/>
          <a:stretch>
            <a:fillRect/>
          </a:stretch>
        </p:blipFill>
        <p:spPr>
          <a:xfrm>
            <a:off x="321572" y="1709737"/>
            <a:ext cx="5876925" cy="4829175"/>
          </a:xfrm>
          <a:prstGeom prst="rect">
            <a:avLst/>
          </a:prstGeom>
        </p:spPr>
      </p:pic>
      <p:pic>
        <p:nvPicPr>
          <p:cNvPr id="10" name="Рисунок 9">
            <a:extLst>
              <a:ext uri="{FF2B5EF4-FFF2-40B4-BE49-F238E27FC236}">
                <a16:creationId xmlns:a16="http://schemas.microsoft.com/office/drawing/2014/main" id="{1253474F-02CB-90FF-BF75-834E0137D5D8}"/>
              </a:ext>
            </a:extLst>
          </p:cNvPr>
          <p:cNvPicPr>
            <a:picLocks noChangeAspect="1"/>
          </p:cNvPicPr>
          <p:nvPr/>
        </p:nvPicPr>
        <p:blipFill>
          <a:blip r:embed="rId3"/>
          <a:stretch>
            <a:fillRect/>
          </a:stretch>
        </p:blipFill>
        <p:spPr>
          <a:xfrm>
            <a:off x="6096000" y="1733549"/>
            <a:ext cx="5981700" cy="2390775"/>
          </a:xfrm>
          <a:prstGeom prst="rect">
            <a:avLst/>
          </a:prstGeom>
        </p:spPr>
      </p:pic>
      <p:pic>
        <p:nvPicPr>
          <p:cNvPr id="12" name="Рисунок 11">
            <a:extLst>
              <a:ext uri="{FF2B5EF4-FFF2-40B4-BE49-F238E27FC236}">
                <a16:creationId xmlns:a16="http://schemas.microsoft.com/office/drawing/2014/main" id="{D8F878B7-B51E-DDB5-A037-82FD12B502A6}"/>
              </a:ext>
            </a:extLst>
          </p:cNvPr>
          <p:cNvPicPr>
            <a:picLocks noChangeAspect="1"/>
          </p:cNvPicPr>
          <p:nvPr/>
        </p:nvPicPr>
        <p:blipFill>
          <a:blip r:embed="rId4"/>
          <a:stretch>
            <a:fillRect/>
          </a:stretch>
        </p:blipFill>
        <p:spPr>
          <a:xfrm>
            <a:off x="6129337" y="4031456"/>
            <a:ext cx="5915025" cy="2600325"/>
          </a:xfrm>
          <a:prstGeom prst="rect">
            <a:avLst/>
          </a:prstGeom>
        </p:spPr>
      </p:pic>
    </p:spTree>
    <p:extLst>
      <p:ext uri="{BB962C8B-B14F-4D97-AF65-F5344CB8AC3E}">
        <p14:creationId xmlns:p14="http://schemas.microsoft.com/office/powerpoint/2010/main" val="191070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4BE2E2-1626-69C0-3A00-3D2970EBE71A}"/>
              </a:ext>
            </a:extLst>
          </p:cNvPr>
          <p:cNvSpPr>
            <a:spLocks noGrp="1"/>
          </p:cNvSpPr>
          <p:nvPr>
            <p:ph type="title"/>
          </p:nvPr>
        </p:nvSpPr>
        <p:spPr/>
        <p:txBody>
          <a:bodyPr/>
          <a:lstStyle/>
          <a:p>
            <a:r>
              <a:rPr lang="pl-PL" dirty="0"/>
              <a:t>Psychological theories selected (ChatGPT) (1)</a:t>
            </a:r>
            <a:endParaRPr lang="en-US" dirty="0"/>
          </a:p>
        </p:txBody>
      </p:sp>
      <p:sp>
        <p:nvSpPr>
          <p:cNvPr id="3" name="Объект 2">
            <a:extLst>
              <a:ext uri="{FF2B5EF4-FFF2-40B4-BE49-F238E27FC236}">
                <a16:creationId xmlns:a16="http://schemas.microsoft.com/office/drawing/2014/main" id="{66786C3B-C75B-E776-6798-82D7B7630D90}"/>
              </a:ext>
            </a:extLst>
          </p:cNvPr>
          <p:cNvSpPr>
            <a:spLocks noGrp="1"/>
          </p:cNvSpPr>
          <p:nvPr>
            <p:ph idx="1"/>
          </p:nvPr>
        </p:nvSpPr>
        <p:spPr>
          <a:xfrm>
            <a:off x="838199" y="1825625"/>
            <a:ext cx="10515599" cy="4351338"/>
          </a:xfrm>
        </p:spPr>
        <p:txBody>
          <a:bodyPr/>
          <a:lstStyle/>
          <a:p>
            <a:r>
              <a:rPr lang="pl-PL" sz="2000" b="1" dirty="0"/>
              <a:t>Self determination theory (SDT): </a:t>
            </a:r>
            <a:r>
              <a:rPr lang="en-US" sz="2000" dirty="0"/>
              <a:t>fulfilment of three fundamental psychological needs: </a:t>
            </a:r>
            <a:r>
              <a:rPr lang="en-US" sz="2000" i="1" dirty="0"/>
              <a:t>Competence</a:t>
            </a:r>
            <a:r>
              <a:rPr lang="en-US" sz="2000" dirty="0"/>
              <a:t>, </a:t>
            </a:r>
            <a:r>
              <a:rPr lang="en-US" sz="2000" i="1" dirty="0"/>
              <a:t>Autonomy</a:t>
            </a:r>
            <a:r>
              <a:rPr lang="en-US" sz="2000" dirty="0"/>
              <a:t>, and </a:t>
            </a:r>
            <a:r>
              <a:rPr lang="en-US" sz="2000" i="1" dirty="0"/>
              <a:t>Relatedness</a:t>
            </a:r>
            <a:r>
              <a:rPr lang="pl-PL" sz="2000" dirty="0"/>
              <a:t>.  </a:t>
            </a:r>
            <a:r>
              <a:rPr lang="pl-PL" sz="2000" u="sng" dirty="0"/>
              <a:t>Classification</a:t>
            </a:r>
            <a:r>
              <a:rPr lang="pl-PL" sz="2000" dirty="0"/>
              <a:t>: </a:t>
            </a:r>
            <a:r>
              <a:rPr lang="pl-PL" sz="2000" i="1" dirty="0"/>
              <a:t>Present, Absent, Struggle, None</a:t>
            </a:r>
            <a:r>
              <a:rPr lang="pl-PL" sz="2000" dirty="0"/>
              <a:t>.</a:t>
            </a:r>
          </a:p>
          <a:p>
            <a:pPr marL="0" indent="0">
              <a:buNone/>
            </a:pPr>
            <a:endParaRPr lang="pl-PL" sz="2000" dirty="0"/>
          </a:p>
          <a:p>
            <a:r>
              <a:rPr lang="en-US" sz="2000" dirty="0"/>
              <a:t>In emails, indications of these needs are classified as follows:</a:t>
            </a:r>
          </a:p>
          <a:p>
            <a:pPr lvl="1">
              <a:buFont typeface="Courier New" panose="02070309020205020404" pitchFamily="49" charset="0"/>
              <a:buChar char="o"/>
            </a:pPr>
            <a:r>
              <a:rPr lang="en-US" sz="1800" i="1" dirty="0"/>
              <a:t>Present</a:t>
            </a:r>
            <a:r>
              <a:rPr lang="en-US" sz="1800" dirty="0"/>
              <a:t>: The need is clearly reflected, e.g., discussing a successful project indicates Competence is 'Present'.</a:t>
            </a:r>
          </a:p>
          <a:p>
            <a:pPr lvl="1">
              <a:buFont typeface="Courier New" panose="02070309020205020404" pitchFamily="49" charset="0"/>
              <a:buChar char="o"/>
            </a:pPr>
            <a:r>
              <a:rPr lang="en-US" sz="1800" i="1" dirty="0"/>
              <a:t>Absent</a:t>
            </a:r>
            <a:r>
              <a:rPr lang="en-US" sz="1800" dirty="0"/>
              <a:t>: No indication of the need, e.g., routine updates with no personal achievements mean Competence is 'Absent'.</a:t>
            </a:r>
          </a:p>
          <a:p>
            <a:pPr lvl="1">
              <a:buFont typeface="Courier New" panose="02070309020205020404" pitchFamily="49" charset="0"/>
              <a:buChar char="o"/>
            </a:pPr>
            <a:r>
              <a:rPr lang="en-US" sz="1800" i="1" dirty="0"/>
              <a:t>Struggle</a:t>
            </a:r>
            <a:r>
              <a:rPr lang="en-US" sz="1800" dirty="0"/>
              <a:t>: Difficulty fulfilling the need, e.g., expressing frustration in decision-making indicates Autonomy is 'Struggle'.</a:t>
            </a:r>
          </a:p>
          <a:p>
            <a:pPr lvl="1">
              <a:buFont typeface="Courier New" panose="02070309020205020404" pitchFamily="49" charset="0"/>
              <a:buChar char="o"/>
            </a:pPr>
            <a:r>
              <a:rPr lang="en-US" sz="1800" i="1" dirty="0"/>
              <a:t>None</a:t>
            </a:r>
            <a:r>
              <a:rPr lang="en-US" sz="1800" dirty="0"/>
              <a:t>: Insufficient information to assess the need, e.g., brief emails confirming a meeting time.</a:t>
            </a:r>
          </a:p>
          <a:p>
            <a:endParaRPr lang="en-US" sz="2000" dirty="0"/>
          </a:p>
        </p:txBody>
      </p:sp>
      <p:sp>
        <p:nvSpPr>
          <p:cNvPr id="4" name="Slide Number Placeholder 3">
            <a:extLst>
              <a:ext uri="{FF2B5EF4-FFF2-40B4-BE49-F238E27FC236}">
                <a16:creationId xmlns:a16="http://schemas.microsoft.com/office/drawing/2014/main" id="{FC4D334E-2D62-D8E8-45CC-73A9545AE780}"/>
              </a:ext>
            </a:extLst>
          </p:cNvPr>
          <p:cNvSpPr>
            <a:spLocks noGrp="1"/>
          </p:cNvSpPr>
          <p:nvPr>
            <p:ph type="sldNum" sz="quarter" idx="12"/>
          </p:nvPr>
        </p:nvSpPr>
        <p:spPr/>
        <p:txBody>
          <a:bodyPr/>
          <a:lstStyle/>
          <a:p>
            <a:fld id="{670B5829-21CA-49EC-BC00-582285C1BA61}" type="slidenum">
              <a:rPr lang="en-US" smtClean="0"/>
              <a:t>7</a:t>
            </a:fld>
            <a:endParaRPr lang="en-US"/>
          </a:p>
        </p:txBody>
      </p:sp>
    </p:spTree>
    <p:extLst>
      <p:ext uri="{BB962C8B-B14F-4D97-AF65-F5344CB8AC3E}">
        <p14:creationId xmlns:p14="http://schemas.microsoft.com/office/powerpoint/2010/main" val="2007440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4BA7B-1ED3-1C8A-80CD-1ABD9E68E2C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10D9B-637C-59FB-40B3-C31873CDA3D4}"/>
              </a:ext>
            </a:extLst>
          </p:cNvPr>
          <p:cNvSpPr>
            <a:spLocks noGrp="1"/>
          </p:cNvSpPr>
          <p:nvPr>
            <p:ph type="title"/>
          </p:nvPr>
        </p:nvSpPr>
        <p:spPr/>
        <p:txBody>
          <a:bodyPr/>
          <a:lstStyle/>
          <a:p>
            <a:r>
              <a:rPr lang="pl-PL" dirty="0"/>
              <a:t>Psychological theories selected (ChatGPT) (2)</a:t>
            </a:r>
            <a:endParaRPr lang="en-US" dirty="0"/>
          </a:p>
        </p:txBody>
      </p:sp>
      <p:sp>
        <p:nvSpPr>
          <p:cNvPr id="3" name="Объект 2">
            <a:extLst>
              <a:ext uri="{FF2B5EF4-FFF2-40B4-BE49-F238E27FC236}">
                <a16:creationId xmlns:a16="http://schemas.microsoft.com/office/drawing/2014/main" id="{8129E1F9-3CF3-7DE7-B7E9-E6ED1521D8B8}"/>
              </a:ext>
            </a:extLst>
          </p:cNvPr>
          <p:cNvSpPr>
            <a:spLocks noGrp="1"/>
          </p:cNvSpPr>
          <p:nvPr>
            <p:ph idx="1"/>
          </p:nvPr>
        </p:nvSpPr>
        <p:spPr>
          <a:xfrm>
            <a:off x="838199" y="1825625"/>
            <a:ext cx="10515599" cy="4351338"/>
          </a:xfrm>
        </p:spPr>
        <p:txBody>
          <a:bodyPr>
            <a:normAutofit lnSpcReduction="10000"/>
          </a:bodyPr>
          <a:lstStyle/>
          <a:p>
            <a:r>
              <a:rPr lang="pl-PL" sz="2000" b="1" dirty="0"/>
              <a:t>Five Factor Model (Big Five Traits Model): </a:t>
            </a:r>
            <a:r>
              <a:rPr lang="pl-PL" sz="2000" dirty="0"/>
              <a:t>five dimensions: </a:t>
            </a:r>
            <a:r>
              <a:rPr lang="pl-PL" sz="2000" i="1" dirty="0"/>
              <a:t>Neuroticism, Extraversion, Openness, Agreeableness</a:t>
            </a:r>
            <a:r>
              <a:rPr lang="pl-PL" sz="2000" dirty="0"/>
              <a:t> and </a:t>
            </a:r>
            <a:r>
              <a:rPr lang="pl-PL" sz="2000" i="1" dirty="0"/>
              <a:t>Conscientiousness</a:t>
            </a:r>
            <a:r>
              <a:rPr lang="pl-PL" sz="2000" dirty="0"/>
              <a:t>. </a:t>
            </a:r>
            <a:r>
              <a:rPr lang="pl-PL" sz="2000" u="sng" dirty="0"/>
              <a:t>Classification</a:t>
            </a:r>
            <a:r>
              <a:rPr lang="pl-PL" sz="2000" dirty="0"/>
              <a:t>: </a:t>
            </a:r>
            <a:r>
              <a:rPr lang="pl-PL" sz="2000" i="1" dirty="0"/>
              <a:t>High, Low, None</a:t>
            </a:r>
            <a:r>
              <a:rPr lang="pl-PL" sz="2000" dirty="0"/>
              <a:t>.</a:t>
            </a:r>
            <a:endParaRPr lang="en-US" sz="2000" dirty="0"/>
          </a:p>
          <a:p>
            <a:endParaRPr lang="pl-PL" sz="2000" b="1" dirty="0"/>
          </a:p>
          <a:p>
            <a:r>
              <a:rPr lang="en-US" sz="2000" b="1" dirty="0"/>
              <a:t>Psychological Well-Being Theory</a:t>
            </a:r>
            <a:r>
              <a:rPr lang="pl-PL" sz="2000" b="1" dirty="0"/>
              <a:t> (PWB)</a:t>
            </a:r>
            <a:r>
              <a:rPr lang="pl-PL" sz="2000" dirty="0"/>
              <a:t>: </a:t>
            </a:r>
            <a:r>
              <a:rPr lang="en-GB" sz="2000" dirty="0">
                <a:effectLst/>
                <a:ea typeface="Aptos" panose="020B0004020202020204" pitchFamily="34" charset="0"/>
              </a:rPr>
              <a:t>six distinct dimensions: </a:t>
            </a:r>
            <a:r>
              <a:rPr lang="en-GB" sz="2000" i="1" dirty="0">
                <a:effectLst/>
                <a:ea typeface="Aptos" panose="020B0004020202020204" pitchFamily="34" charset="0"/>
              </a:rPr>
              <a:t>Autonomy, Environmental Mastery, Personal Growth, Positive Relations with Others, Purpose in Life, </a:t>
            </a:r>
            <a:r>
              <a:rPr lang="en-GB" sz="2000" dirty="0">
                <a:effectLst/>
                <a:ea typeface="Aptos" panose="020B0004020202020204" pitchFamily="34" charset="0"/>
              </a:rPr>
              <a:t>and</a:t>
            </a:r>
            <a:r>
              <a:rPr lang="en-GB" sz="2000" i="1" dirty="0">
                <a:effectLst/>
                <a:ea typeface="Aptos" panose="020B0004020202020204" pitchFamily="34" charset="0"/>
              </a:rPr>
              <a:t> Self-Acceptance. </a:t>
            </a:r>
            <a:r>
              <a:rPr lang="en-GB" sz="2000" u="sng" dirty="0">
                <a:effectLst/>
                <a:ea typeface="Aptos" panose="020B0004020202020204" pitchFamily="34" charset="0"/>
              </a:rPr>
              <a:t>Classification</a:t>
            </a:r>
            <a:r>
              <a:rPr lang="en-GB" sz="2000" dirty="0">
                <a:effectLst/>
                <a:ea typeface="Aptos" panose="020B0004020202020204" pitchFamily="34" charset="0"/>
              </a:rPr>
              <a:t>: </a:t>
            </a:r>
            <a:r>
              <a:rPr lang="en-GB" sz="2000" i="1" dirty="0">
                <a:effectLst/>
                <a:ea typeface="Aptos" panose="020B0004020202020204" pitchFamily="34" charset="0"/>
              </a:rPr>
              <a:t>Enhancing, Struggling, Maintaining, Not Applicable</a:t>
            </a:r>
            <a:r>
              <a:rPr lang="en-GB" sz="2000" dirty="0">
                <a:effectLst/>
                <a:ea typeface="Aptos" panose="020B0004020202020204" pitchFamily="34" charset="0"/>
              </a:rPr>
              <a:t>.</a:t>
            </a:r>
          </a:p>
          <a:p>
            <a:endParaRPr lang="en-GB" sz="2000" dirty="0"/>
          </a:p>
          <a:p>
            <a:r>
              <a:rPr lang="en-US" sz="2000" b="1" dirty="0"/>
              <a:t>Cognitive Behavioral Therapy (CBT)</a:t>
            </a:r>
            <a:r>
              <a:rPr lang="en-US" sz="2000" dirty="0"/>
              <a:t>: </a:t>
            </a:r>
            <a:r>
              <a:rPr lang="en-GB" sz="2000" dirty="0">
                <a:effectLst/>
                <a:ea typeface="Aptos" panose="020B0004020202020204" pitchFamily="34" charset="0"/>
              </a:rPr>
              <a:t>ten negative cognitive distortions: </a:t>
            </a:r>
            <a:r>
              <a:rPr lang="en-GB" sz="2000" i="1" dirty="0">
                <a:effectLst/>
                <a:ea typeface="Aptos" panose="020B0004020202020204" pitchFamily="34" charset="0"/>
              </a:rPr>
              <a:t>All-or-Nothing Thinking, Overgeneralization, Mental Filter, Disqualifying the Positive, Jumping to Conclusions, Magnification or Minimization, Emotional Reasoning, Should Statements, </a:t>
            </a:r>
            <a:r>
              <a:rPr lang="en-GB" sz="2000" i="1" dirty="0" err="1">
                <a:effectLst/>
                <a:ea typeface="Aptos" panose="020B0004020202020204" pitchFamily="34" charset="0"/>
              </a:rPr>
              <a:t>Labeling</a:t>
            </a:r>
            <a:r>
              <a:rPr lang="en-GB" sz="2000" i="1" dirty="0">
                <a:effectLst/>
                <a:ea typeface="Aptos" panose="020B0004020202020204" pitchFamily="34" charset="0"/>
              </a:rPr>
              <a:t> and </a:t>
            </a:r>
            <a:r>
              <a:rPr lang="en-GB" sz="2000" i="1" dirty="0" err="1">
                <a:effectLst/>
                <a:ea typeface="Aptos" panose="020B0004020202020204" pitchFamily="34" charset="0"/>
              </a:rPr>
              <a:t>Mislabeling</a:t>
            </a:r>
            <a:r>
              <a:rPr lang="en-GB" sz="2000" i="1" dirty="0">
                <a:effectLst/>
                <a:ea typeface="Aptos" panose="020B0004020202020204" pitchFamily="34" charset="0"/>
              </a:rPr>
              <a:t>, and Personalization. </a:t>
            </a:r>
            <a:r>
              <a:rPr lang="en-GB" sz="2000" u="sng" dirty="0">
                <a:effectLst/>
                <a:ea typeface="Aptos" panose="020B0004020202020204" pitchFamily="34" charset="0"/>
              </a:rPr>
              <a:t>Classification</a:t>
            </a:r>
            <a:r>
              <a:rPr lang="en-GB" sz="2000" dirty="0">
                <a:effectLst/>
                <a:ea typeface="Aptos" panose="020B0004020202020204" pitchFamily="34" charset="0"/>
              </a:rPr>
              <a:t>:</a:t>
            </a:r>
            <a:r>
              <a:rPr lang="en-GB" sz="2000" i="1" dirty="0">
                <a:effectLst/>
                <a:ea typeface="Aptos" panose="020B0004020202020204" pitchFamily="34" charset="0"/>
              </a:rPr>
              <a:t> Exhibits, Hints at, Does not exhibit.</a:t>
            </a:r>
          </a:p>
          <a:p>
            <a:endParaRPr lang="en-GB" sz="2000" i="1" dirty="0"/>
          </a:p>
          <a:p>
            <a:r>
              <a:rPr lang="en-GB" sz="2000" dirty="0"/>
              <a:t>Classification labels suggested by ChatGPT-4</a:t>
            </a:r>
            <a:endParaRPr lang="en-US" sz="2000" dirty="0"/>
          </a:p>
        </p:txBody>
      </p:sp>
      <p:sp>
        <p:nvSpPr>
          <p:cNvPr id="4" name="Slide Number Placeholder 3">
            <a:extLst>
              <a:ext uri="{FF2B5EF4-FFF2-40B4-BE49-F238E27FC236}">
                <a16:creationId xmlns:a16="http://schemas.microsoft.com/office/drawing/2014/main" id="{73267C52-4740-99D3-6442-DA469C9000E5}"/>
              </a:ext>
            </a:extLst>
          </p:cNvPr>
          <p:cNvSpPr>
            <a:spLocks noGrp="1"/>
          </p:cNvSpPr>
          <p:nvPr>
            <p:ph type="sldNum" sz="quarter" idx="12"/>
          </p:nvPr>
        </p:nvSpPr>
        <p:spPr/>
        <p:txBody>
          <a:bodyPr/>
          <a:lstStyle/>
          <a:p>
            <a:fld id="{670B5829-21CA-49EC-BC00-582285C1BA61}" type="slidenum">
              <a:rPr lang="en-US" smtClean="0"/>
              <a:t>8</a:t>
            </a:fld>
            <a:endParaRPr lang="en-US"/>
          </a:p>
        </p:txBody>
      </p:sp>
    </p:spTree>
    <p:extLst>
      <p:ext uri="{BB962C8B-B14F-4D97-AF65-F5344CB8AC3E}">
        <p14:creationId xmlns:p14="http://schemas.microsoft.com/office/powerpoint/2010/main" val="241297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4BE2E2-1626-69C0-3A00-3D2970EBE71A}"/>
              </a:ext>
            </a:extLst>
          </p:cNvPr>
          <p:cNvSpPr>
            <a:spLocks noGrp="1"/>
          </p:cNvSpPr>
          <p:nvPr>
            <p:ph type="title"/>
          </p:nvPr>
        </p:nvSpPr>
        <p:spPr/>
        <p:txBody>
          <a:bodyPr/>
          <a:lstStyle/>
          <a:p>
            <a:r>
              <a:rPr lang="en-US" dirty="0"/>
              <a:t>Person X psychological tests results</a:t>
            </a:r>
          </a:p>
        </p:txBody>
      </p:sp>
      <p:sp>
        <p:nvSpPr>
          <p:cNvPr id="4" name="Slide Number Placeholder 3">
            <a:extLst>
              <a:ext uri="{FF2B5EF4-FFF2-40B4-BE49-F238E27FC236}">
                <a16:creationId xmlns:a16="http://schemas.microsoft.com/office/drawing/2014/main" id="{41AB7778-6727-4C4E-8F1A-0121929245A1}"/>
              </a:ext>
            </a:extLst>
          </p:cNvPr>
          <p:cNvSpPr>
            <a:spLocks noGrp="1"/>
          </p:cNvSpPr>
          <p:nvPr>
            <p:ph type="sldNum" sz="quarter" idx="12"/>
          </p:nvPr>
        </p:nvSpPr>
        <p:spPr/>
        <p:txBody>
          <a:bodyPr/>
          <a:lstStyle/>
          <a:p>
            <a:fld id="{670B5829-21CA-49EC-BC00-582285C1BA61}" type="slidenum">
              <a:rPr lang="en-US" smtClean="0"/>
              <a:t>9</a:t>
            </a:fld>
            <a:endParaRPr lang="en-US"/>
          </a:p>
        </p:txBody>
      </p:sp>
      <p:pic>
        <p:nvPicPr>
          <p:cNvPr id="6" name="Рисунок 5">
            <a:extLst>
              <a:ext uri="{FF2B5EF4-FFF2-40B4-BE49-F238E27FC236}">
                <a16:creationId xmlns:a16="http://schemas.microsoft.com/office/drawing/2014/main" id="{66A7E58F-062A-23BA-D24F-986B84B0D816}"/>
              </a:ext>
            </a:extLst>
          </p:cNvPr>
          <p:cNvPicPr>
            <a:picLocks noChangeAspect="1"/>
          </p:cNvPicPr>
          <p:nvPr/>
        </p:nvPicPr>
        <p:blipFill>
          <a:blip r:embed="rId2"/>
          <a:stretch>
            <a:fillRect/>
          </a:stretch>
        </p:blipFill>
        <p:spPr>
          <a:xfrm>
            <a:off x="1754152" y="1804987"/>
            <a:ext cx="8834541" cy="4436787"/>
          </a:xfrm>
          <a:prstGeom prst="rect">
            <a:avLst/>
          </a:prstGeom>
        </p:spPr>
      </p:pic>
      <p:sp>
        <p:nvSpPr>
          <p:cNvPr id="3" name="Rectangle: Rounded Corners 2">
            <a:extLst>
              <a:ext uri="{FF2B5EF4-FFF2-40B4-BE49-F238E27FC236}">
                <a16:creationId xmlns:a16="http://schemas.microsoft.com/office/drawing/2014/main" id="{130C7805-FC7D-72AE-27BE-65BC54B17309}"/>
              </a:ext>
            </a:extLst>
          </p:cNvPr>
          <p:cNvSpPr/>
          <p:nvPr/>
        </p:nvSpPr>
        <p:spPr>
          <a:xfrm>
            <a:off x="1901588" y="2858069"/>
            <a:ext cx="2438400" cy="4401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17BF2939-C4EC-41EC-0BAE-F2A2FF2C833A}"/>
              </a:ext>
            </a:extLst>
          </p:cNvPr>
          <p:cNvSpPr/>
          <p:nvPr/>
        </p:nvSpPr>
        <p:spPr>
          <a:xfrm>
            <a:off x="4460540" y="5043984"/>
            <a:ext cx="2558955" cy="21950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15D4D52E-9D30-1C19-D0DC-5FC138B8840D}"/>
              </a:ext>
            </a:extLst>
          </p:cNvPr>
          <p:cNvSpPr/>
          <p:nvPr/>
        </p:nvSpPr>
        <p:spPr>
          <a:xfrm>
            <a:off x="4460540" y="5705898"/>
            <a:ext cx="2558955" cy="219503"/>
          </a:xfrm>
          <a:prstGeom prst="roundRect">
            <a:avLst/>
          </a:prstGeom>
          <a:no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139D7A71-0ADB-C1D6-50BA-0D7D1903B2D6}"/>
              </a:ext>
            </a:extLst>
          </p:cNvPr>
          <p:cNvSpPr/>
          <p:nvPr/>
        </p:nvSpPr>
        <p:spPr>
          <a:xfrm>
            <a:off x="4460539" y="4824481"/>
            <a:ext cx="2558955" cy="219503"/>
          </a:xfrm>
          <a:prstGeom prst="roundRect">
            <a:avLst/>
          </a:prstGeom>
          <a:no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5510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4092</TotalTime>
  <Words>2086</Words>
  <Application>Microsoft Office PowerPoint</Application>
  <PresentationFormat>Widescreen</PresentationFormat>
  <Paragraphs>134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Calibri</vt:lpstr>
      <vt:lpstr>Calibri Light</vt:lpstr>
      <vt:lpstr>Courier New</vt:lpstr>
      <vt:lpstr>Times New Roman</vt:lpstr>
      <vt:lpstr>Тема Office</vt:lpstr>
      <vt:lpstr>Leveraging large language models for comprehensive psychological analysis: insights from four theoretical frameworks</vt:lpstr>
      <vt:lpstr>LLMs in psychology</vt:lpstr>
      <vt:lpstr>Motivation</vt:lpstr>
      <vt:lpstr>Research questions</vt:lpstr>
      <vt:lpstr>Data (1)</vt:lpstr>
      <vt:lpstr>Data (2) Email characteristics summary</vt:lpstr>
      <vt:lpstr>Psychological theories selected (ChatGPT) (1)</vt:lpstr>
      <vt:lpstr>Psychological theories selected (ChatGPT) (2)</vt:lpstr>
      <vt:lpstr>Person X psychological tests results</vt:lpstr>
      <vt:lpstr>Methodology (1)</vt:lpstr>
      <vt:lpstr>Methodology (2.1)</vt:lpstr>
      <vt:lpstr>Methodology (2.2)</vt:lpstr>
      <vt:lpstr>Methodology (3)</vt:lpstr>
      <vt:lpstr>Results (1): SDT (quarterly percentages)</vt:lpstr>
      <vt:lpstr>Results (2): Big Five (quarterly percentages)</vt:lpstr>
      <vt:lpstr>Results (3): Model internal consistency and machine evaluation - SDT</vt:lpstr>
      <vt:lpstr>Results (4): Model internal consistency and machine evaluation – Big Five</vt:lpstr>
      <vt:lpstr>Results (5) Human evaluation</vt:lpstr>
      <vt:lpstr>Results (6) Regression analysis, SDT - Present </vt:lpstr>
      <vt:lpstr>Results (7) Regression analysis, Big Five - High</vt:lpstr>
      <vt:lpstr>Results (8) Regression analysis - summary</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Krzysztof Rybiński</cp:lastModifiedBy>
  <cp:revision>71</cp:revision>
  <dcterms:created xsi:type="dcterms:W3CDTF">2023-08-23T08:34:33Z</dcterms:created>
  <dcterms:modified xsi:type="dcterms:W3CDTF">2024-11-13T11:21:09Z</dcterms:modified>
</cp:coreProperties>
</file>