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</p:sldIdLst>
  <p:sldSz cy="5143500" cx="9144000"/>
  <p:notesSz cx="6858000" cy="9144000"/>
  <p:embeddedFontLst>
    <p:embeddedFont>
      <p:font typeface="Raleway"/>
      <p:regular r:id="rId19"/>
      <p:bold r:id="rId20"/>
      <p:italic r:id="rId21"/>
      <p:boldItalic r:id="rId22"/>
    </p:embeddedFont>
    <p:embeddedFont>
      <p:font typeface="Lato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FA2E2210-1DE2-4E14-9992-9227A26F8AAF}">
  <a:tblStyle styleId="{FA2E2210-1DE2-4E14-9992-9227A26F8AA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aleway-bold.fntdata"/><Relationship Id="rId22" Type="http://schemas.openxmlformats.org/officeDocument/2006/relationships/font" Target="fonts/Raleway-boldItalic.fntdata"/><Relationship Id="rId21" Type="http://schemas.openxmlformats.org/officeDocument/2006/relationships/font" Target="fonts/Raleway-italic.fntdata"/><Relationship Id="rId24" Type="http://schemas.openxmlformats.org/officeDocument/2006/relationships/font" Target="fonts/Lato-bold.fntdata"/><Relationship Id="rId23" Type="http://schemas.openxmlformats.org/officeDocument/2006/relationships/font" Target="fonts/Lato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Lato-boldItalic.fntdata"/><Relationship Id="rId25" Type="http://schemas.openxmlformats.org/officeDocument/2006/relationships/font" Target="fonts/Lato-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font" Target="fonts/Raleway-regular.fntdata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14b6fc1743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314b6fc1743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146a69b856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3146a69b856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146a69b856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3146a69b856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140e681e8e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3140e681e8e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140e681e8e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3140e681e8e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146a69b85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146a69b85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146a69b856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3146a69b856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14b6fc1743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314b6fc1743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14b6fc1743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314b6fc1743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146a69b856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3146a69b856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14b6fc1743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314b6fc1743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" name="Google Shape;77;p11"/>
          <p:cNvSpPr txBox="1"/>
          <p:nvPr>
            <p:ph hasCustomPrompt="1"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/>
          <p:nvPr>
            <p:ph idx="1" type="body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9" name="Google Shape;79;p1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" name="Google Shape;21;p3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" name="Google Shape;28;p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" name="Google Shape;36;p5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37" name="Google Shape;37;p5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6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7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53" name="Google Shape;53;p7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" name="Google Shape;59;p8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0" name="Google Shape;60;p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9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67" name="Google Shape;67;p9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8" name="Google Shape;68;p9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9" name="Google Shape;69;p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Relationship Id="rId4" Type="http://schemas.openxmlformats.org/officeDocument/2006/relationships/image" Target="../media/image2.png"/><Relationship Id="rId5" Type="http://schemas.openxmlformats.org/officeDocument/2006/relationships/image" Target="../media/image8.png"/><Relationship Id="rId6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The ParlText database of the V-Shift Momentum project</a:t>
            </a:r>
            <a:endParaRPr/>
          </a:p>
        </p:txBody>
      </p:sp>
      <p:sp>
        <p:nvSpPr>
          <p:cNvPr id="87" name="Google Shape;87;p13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 sz="1500">
                <a:solidFill>
                  <a:schemeClr val="dk2"/>
                </a:solidFill>
              </a:rPr>
              <a:t>Miklós Sebők, Csaba Molnár, Anna Takács</a:t>
            </a:r>
            <a:endParaRPr sz="15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 sz="1500">
                <a:solidFill>
                  <a:schemeClr val="dk2"/>
                </a:solidFill>
              </a:rPr>
              <a:t>21</a:t>
            </a:r>
            <a:r>
              <a:rPr baseline="30000" lang="hu" sz="1500">
                <a:solidFill>
                  <a:schemeClr val="dk2"/>
                </a:solidFill>
              </a:rPr>
              <a:t>st</a:t>
            </a:r>
            <a:r>
              <a:rPr lang="hu" sz="1500">
                <a:solidFill>
                  <a:schemeClr val="dk2"/>
                </a:solidFill>
              </a:rPr>
              <a:t> November 2024</a:t>
            </a:r>
            <a:endParaRPr sz="15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 sz="1500">
                <a:solidFill>
                  <a:schemeClr val="dk2"/>
                </a:solidFill>
              </a:rPr>
              <a:t>2</a:t>
            </a:r>
            <a:r>
              <a:rPr baseline="30000" lang="hu" sz="1500">
                <a:solidFill>
                  <a:schemeClr val="dk2"/>
                </a:solidFill>
              </a:rPr>
              <a:t>nd</a:t>
            </a:r>
            <a:r>
              <a:rPr lang="hu" sz="1500">
                <a:solidFill>
                  <a:schemeClr val="dk2"/>
                </a:solidFill>
              </a:rPr>
              <a:t> Budapest Workshop on LLMs and Generative AI</a:t>
            </a:r>
            <a:endParaRPr sz="1500">
              <a:solidFill>
                <a:schemeClr val="dk2"/>
              </a:solidFill>
            </a:endParaRPr>
          </a:p>
        </p:txBody>
      </p:sp>
      <p:pic>
        <p:nvPicPr>
          <p:cNvPr id="88" name="Google Shape;8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025" y="4292058"/>
            <a:ext cx="2773221" cy="79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36475" y="4292049"/>
            <a:ext cx="2871047" cy="79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29447" y="4292050"/>
            <a:ext cx="2043298" cy="79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872776" y="3154825"/>
            <a:ext cx="2869080" cy="969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2"/>
          <p:cNvSpPr txBox="1"/>
          <p:nvPr>
            <p:ph type="title"/>
          </p:nvPr>
        </p:nvSpPr>
        <p:spPr>
          <a:xfrm>
            <a:off x="729450" y="482525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Data validation: correlation between length of Czech bills and laws</a:t>
            </a:r>
            <a:endParaRPr/>
          </a:p>
        </p:txBody>
      </p:sp>
      <p:pic>
        <p:nvPicPr>
          <p:cNvPr id="151" name="Google Shape;15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74825" y="1017725"/>
            <a:ext cx="5243335" cy="4125775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2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3"/>
          <p:cNvSpPr txBox="1"/>
          <p:nvPr>
            <p:ph type="title"/>
          </p:nvPr>
        </p:nvSpPr>
        <p:spPr>
          <a:xfrm>
            <a:off x="729450" y="647275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Further goals and potential usages</a:t>
            </a:r>
            <a:endParaRPr/>
          </a:p>
        </p:txBody>
      </p:sp>
      <p:sp>
        <p:nvSpPr>
          <p:cNvPr id="158" name="Google Shape;158;p23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hu" sz="1500">
                <a:solidFill>
                  <a:schemeClr val="dk2"/>
                </a:solidFill>
              </a:rPr>
              <a:t>Including recent data</a:t>
            </a:r>
            <a:endParaRPr sz="1500">
              <a:solidFill>
                <a:schemeClr val="dk2"/>
              </a:solidFill>
            </a:endParaRPr>
          </a:p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rPr lang="hu" sz="1500">
                <a:solidFill>
                  <a:schemeClr val="dk2"/>
                </a:solidFill>
              </a:rPr>
              <a:t>Expanding the database to other countries and regions</a:t>
            </a:r>
            <a:endParaRPr sz="1500">
              <a:solidFill>
                <a:schemeClr val="dk2"/>
              </a:solidFill>
            </a:endParaRPr>
          </a:p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rPr lang="hu" sz="1500">
                <a:solidFill>
                  <a:schemeClr val="dk2"/>
                </a:solidFill>
              </a:rPr>
              <a:t>New research on  legislative processes, trends, and patterns of legislative activity</a:t>
            </a:r>
            <a:endParaRPr sz="1500">
              <a:solidFill>
                <a:schemeClr val="dk2"/>
              </a:solidFill>
            </a:endParaRPr>
          </a:p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rPr lang="hu" sz="1500">
                <a:solidFill>
                  <a:schemeClr val="dk2"/>
                </a:solidFill>
              </a:rPr>
              <a:t>	E.g. polarisation, discourse analysis, policy frames, issue ownership etc.</a:t>
            </a:r>
            <a:endParaRPr sz="1500">
              <a:solidFill>
                <a:schemeClr val="dk2"/>
              </a:solidFill>
            </a:endParaRPr>
          </a:p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rPr lang="hu" sz="1500">
                <a:solidFill>
                  <a:schemeClr val="dk2"/>
                </a:solidFill>
              </a:rPr>
              <a:t>Wider geographical horizon, wider time frame, new metadata</a:t>
            </a:r>
            <a:endParaRPr sz="1500">
              <a:solidFill>
                <a:schemeClr val="dk2"/>
              </a:solidFill>
            </a:endParaRPr>
          </a:p>
          <a:p>
            <a:pPr indent="0" lvl="0" marL="0" rtl="0" algn="just">
              <a:spcBef>
                <a:spcPts val="1200"/>
              </a:spcBef>
              <a:spcAft>
                <a:spcPts val="1200"/>
              </a:spcAft>
              <a:buNone/>
            </a:pPr>
            <a:r>
              <a:rPr lang="hu" sz="1500">
                <a:solidFill>
                  <a:schemeClr val="dk2"/>
                </a:solidFill>
              </a:rPr>
              <a:t>Interactions among different arenas of politics</a:t>
            </a:r>
            <a:endParaRPr sz="15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4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Thank you for your attention!</a:t>
            </a:r>
            <a:endParaRPr/>
          </a:p>
        </p:txBody>
      </p:sp>
      <p:sp>
        <p:nvSpPr>
          <p:cNvPr id="164" name="Google Shape;164;p24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hu" sz="2460">
                <a:solidFill>
                  <a:schemeClr val="dk2"/>
                </a:solidFill>
              </a:rPr>
              <a:t>COMING SOON:</a:t>
            </a:r>
            <a:endParaRPr sz="2460">
              <a:solidFill>
                <a:schemeClr val="dk2"/>
              </a:solidFill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"/>
              <a:buFont typeface="Arial"/>
              <a:buNone/>
            </a:pPr>
            <a:r>
              <a:rPr lang="hu" sz="2460">
                <a:solidFill>
                  <a:schemeClr val="dk2"/>
                </a:solidFill>
              </a:rPr>
              <a:t>https://parltext.org/</a:t>
            </a:r>
            <a:endParaRPr sz="246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/>
          <p:cNvSpPr txBox="1"/>
          <p:nvPr>
            <p:ph type="title"/>
          </p:nvPr>
        </p:nvSpPr>
        <p:spPr>
          <a:xfrm>
            <a:off x="727650" y="647275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Need for legislative data and corpora</a:t>
            </a:r>
            <a:endParaRPr/>
          </a:p>
        </p:txBody>
      </p:sp>
      <p:sp>
        <p:nvSpPr>
          <p:cNvPr id="97" name="Google Shape;97;p14"/>
          <p:cNvSpPr txBox="1"/>
          <p:nvPr>
            <p:ph idx="1" type="body"/>
          </p:nvPr>
        </p:nvSpPr>
        <p:spPr>
          <a:xfrm>
            <a:off x="118250" y="118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rPr lang="hu" sz="1500">
                <a:solidFill>
                  <a:schemeClr val="dk2"/>
                </a:solidFill>
              </a:rPr>
              <a:t>Rapid emergence of text-as-data approaches and Natural Language Processing methods</a:t>
            </a:r>
            <a:endParaRPr sz="1500">
              <a:solidFill>
                <a:schemeClr val="dk2"/>
              </a:solidFill>
            </a:endParaRPr>
          </a:p>
          <a:p>
            <a:pPr indent="457200" lvl="0" marL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rPr lang="hu" sz="1500">
                <a:solidFill>
                  <a:schemeClr val="dk2"/>
                </a:solidFill>
              </a:rPr>
              <a:t>New opportunities for quantitative legislative studies</a:t>
            </a:r>
            <a:endParaRPr sz="1500">
              <a:solidFill>
                <a:schemeClr val="dk2"/>
              </a:solidFill>
            </a:endParaRPr>
          </a:p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rPr lang="hu" sz="1500">
                <a:solidFill>
                  <a:schemeClr val="dk2"/>
                </a:solidFill>
              </a:rPr>
              <a:t>But: relevant and directly usable corpora associated with adequate metadata is crucial</a:t>
            </a:r>
            <a:endParaRPr sz="1500">
              <a:solidFill>
                <a:schemeClr val="dk2"/>
              </a:solidFill>
            </a:endParaRPr>
          </a:p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rPr lang="hu" sz="1500">
                <a:solidFill>
                  <a:schemeClr val="dk2"/>
                </a:solidFill>
              </a:rPr>
              <a:t>Potential usage:</a:t>
            </a:r>
            <a:endParaRPr sz="1500">
              <a:solidFill>
                <a:schemeClr val="dk2"/>
              </a:solidFill>
            </a:endParaRPr>
          </a:p>
          <a:p>
            <a:pPr indent="457200" lvl="0" marL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rPr lang="hu" sz="1500">
                <a:solidFill>
                  <a:schemeClr val="dk2"/>
                </a:solidFill>
              </a:rPr>
              <a:t>Revealing the yet hidden patterns and characteristics of political behaviour and governance</a:t>
            </a:r>
            <a:endParaRPr sz="1500">
              <a:solidFill>
                <a:schemeClr val="dk2"/>
              </a:solidFill>
            </a:endParaRPr>
          </a:p>
          <a:p>
            <a:pPr indent="457200" lvl="0" marL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rPr lang="hu" sz="1500">
                <a:solidFill>
                  <a:schemeClr val="dk2"/>
                </a:solidFill>
              </a:rPr>
              <a:t>Making comparative research design more widespread</a:t>
            </a:r>
            <a:endParaRPr sz="1500">
              <a:solidFill>
                <a:schemeClr val="dk2"/>
              </a:solidFill>
            </a:endParaRPr>
          </a:p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rPr lang="hu" sz="1500">
                <a:solidFill>
                  <a:schemeClr val="dk2"/>
                </a:solidFill>
              </a:rPr>
              <a:t>Pilot datasets: focus on legislative activities of Central East European region as an underresearched region</a:t>
            </a:r>
            <a:endParaRPr sz="1500">
              <a:solidFill>
                <a:schemeClr val="dk2"/>
              </a:solidFill>
            </a:endParaRPr>
          </a:p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rPr lang="hu" sz="1500">
                <a:solidFill>
                  <a:schemeClr val="dk2"/>
                </a:solidFill>
              </a:rPr>
              <a:t>	Czechia, Hungary</a:t>
            </a:r>
            <a:endParaRPr sz="1500">
              <a:solidFill>
                <a:schemeClr val="dk2"/>
              </a:solidFill>
            </a:endParaRPr>
          </a:p>
          <a:p>
            <a:pPr indent="0" lvl="0" marL="0" rtl="0" algn="just">
              <a:spcBef>
                <a:spcPts val="1200"/>
              </a:spcBef>
              <a:spcAft>
                <a:spcPts val="1200"/>
              </a:spcAft>
              <a:buNone/>
            </a:pPr>
            <a:r>
              <a:rPr lang="hu" sz="1500">
                <a:solidFill>
                  <a:schemeClr val="dk2"/>
                </a:solidFill>
              </a:rPr>
              <a:t>	</a:t>
            </a:r>
            <a:r>
              <a:rPr lang="hu" sz="1500">
                <a:solidFill>
                  <a:schemeClr val="dk2"/>
                </a:solidFill>
              </a:rPr>
              <a:t>Parliamentary</a:t>
            </a:r>
            <a:r>
              <a:rPr lang="hu" sz="1500">
                <a:solidFill>
                  <a:schemeClr val="dk2"/>
                </a:solidFill>
              </a:rPr>
              <a:t> speeches, bills, laws</a:t>
            </a:r>
            <a:endParaRPr sz="15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/>
          <p:nvPr>
            <p:ph type="title"/>
          </p:nvPr>
        </p:nvSpPr>
        <p:spPr>
          <a:xfrm>
            <a:off x="266175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The most significant precursors of ParlText</a:t>
            </a:r>
            <a:endParaRPr/>
          </a:p>
        </p:txBody>
      </p:sp>
      <p:sp>
        <p:nvSpPr>
          <p:cNvPr id="103" name="Google Shape;103;p15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104" name="Google Shape;104;p15"/>
          <p:cNvGraphicFramePr/>
          <p:nvPr/>
        </p:nvGraphicFramePr>
        <p:xfrm>
          <a:off x="229925" y="14114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{FA2E2210-1DE2-4E14-9992-9227A26F8AAF}</a:tableStyleId>
              </a:tblPr>
              <a:tblGrid>
                <a:gridCol w="1737550"/>
                <a:gridCol w="1737550"/>
                <a:gridCol w="1737550"/>
                <a:gridCol w="1737550"/>
                <a:gridCol w="1737550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" sz="1500">
                          <a:solidFill>
                            <a:schemeClr val="dk2"/>
                          </a:solidFill>
                        </a:rPr>
                        <a:t>Dataset name</a:t>
                      </a:r>
                      <a:endParaRPr b="1" sz="1500">
                        <a:solidFill>
                          <a:schemeClr val="dk2"/>
                        </a:solidFill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" sz="1500">
                          <a:solidFill>
                            <a:schemeClr val="dk2"/>
                          </a:solidFill>
                        </a:rPr>
                        <a:t>N of polities</a:t>
                      </a:r>
                      <a:endParaRPr b="1" sz="1500">
                        <a:solidFill>
                          <a:schemeClr val="dk2"/>
                        </a:solidFill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" sz="1500">
                          <a:solidFill>
                            <a:schemeClr val="dk2"/>
                          </a:solidFill>
                        </a:rPr>
                        <a:t>Coverage of V4 countries</a:t>
                      </a:r>
                      <a:endParaRPr b="1" sz="1500">
                        <a:solidFill>
                          <a:schemeClr val="dk2"/>
                        </a:solidFill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" sz="1500">
                          <a:solidFill>
                            <a:schemeClr val="dk2"/>
                          </a:solidFill>
                        </a:rPr>
                        <a:t>Domains</a:t>
                      </a:r>
                      <a:endParaRPr b="1" sz="1500">
                        <a:solidFill>
                          <a:schemeClr val="dk2"/>
                        </a:solidFill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" sz="1500">
                          <a:solidFill>
                            <a:schemeClr val="dk2"/>
                          </a:solidFill>
                        </a:rPr>
                        <a:t>Maximum timespan</a:t>
                      </a:r>
                      <a:endParaRPr b="1" sz="1500">
                        <a:solidFill>
                          <a:schemeClr val="dk2"/>
                        </a:solidFill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 sz="1500">
                          <a:solidFill>
                            <a:schemeClr val="dk2"/>
                          </a:solidFill>
                        </a:rPr>
                        <a:t>CLARIN</a:t>
                      </a:r>
                      <a:endParaRPr sz="1500">
                        <a:solidFill>
                          <a:schemeClr val="dk2"/>
                        </a:solidFill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 sz="1500">
                          <a:solidFill>
                            <a:schemeClr val="dk2"/>
                          </a:solidFill>
                        </a:rPr>
                        <a:t>29</a:t>
                      </a:r>
                      <a:endParaRPr sz="1500">
                        <a:solidFill>
                          <a:schemeClr val="dk2"/>
                        </a:solidFill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 sz="1500">
                          <a:solidFill>
                            <a:schemeClr val="dk2"/>
                          </a:solidFill>
                        </a:rPr>
                        <a:t>Czechia, Hungary, Poland</a:t>
                      </a:r>
                      <a:endParaRPr sz="1500">
                        <a:solidFill>
                          <a:schemeClr val="dk2"/>
                        </a:solidFill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 sz="1500">
                          <a:solidFill>
                            <a:schemeClr val="dk2"/>
                          </a:solidFill>
                        </a:rPr>
                        <a:t>Speech</a:t>
                      </a:r>
                      <a:endParaRPr sz="1500">
                        <a:solidFill>
                          <a:schemeClr val="dk2"/>
                        </a:solidFill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 sz="1500">
                          <a:solidFill>
                            <a:schemeClr val="dk2"/>
                          </a:solidFill>
                        </a:rPr>
                        <a:t>2015-2022</a:t>
                      </a:r>
                      <a:endParaRPr sz="1500">
                        <a:solidFill>
                          <a:schemeClr val="dk2"/>
                        </a:solidFill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 sz="1500">
                          <a:solidFill>
                            <a:schemeClr val="dk2"/>
                          </a:solidFill>
                        </a:rPr>
                        <a:t>CAP</a:t>
                      </a:r>
                      <a:endParaRPr sz="1500">
                        <a:solidFill>
                          <a:schemeClr val="dk2"/>
                        </a:solidFill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 sz="1500">
                          <a:solidFill>
                            <a:schemeClr val="dk2"/>
                          </a:solidFill>
                        </a:rPr>
                        <a:t>27</a:t>
                      </a:r>
                      <a:endParaRPr sz="1500">
                        <a:solidFill>
                          <a:schemeClr val="dk2"/>
                        </a:solidFill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 sz="1500">
                          <a:solidFill>
                            <a:schemeClr val="dk2"/>
                          </a:solidFill>
                        </a:rPr>
                        <a:t>Hungary</a:t>
                      </a:r>
                      <a:endParaRPr sz="1500">
                        <a:solidFill>
                          <a:schemeClr val="dk2"/>
                        </a:solidFill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 sz="1500">
                          <a:solidFill>
                            <a:schemeClr val="dk2"/>
                          </a:solidFill>
                        </a:rPr>
                        <a:t>Speech, bill, law, media etc.</a:t>
                      </a:r>
                      <a:endParaRPr sz="1500">
                        <a:solidFill>
                          <a:schemeClr val="dk2"/>
                        </a:solidFill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 sz="1500">
                          <a:solidFill>
                            <a:schemeClr val="dk2"/>
                          </a:solidFill>
                        </a:rPr>
                        <a:t>1000-2023</a:t>
                      </a:r>
                      <a:endParaRPr sz="1500">
                        <a:solidFill>
                          <a:schemeClr val="dk2"/>
                        </a:solidFill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 sz="1500">
                          <a:solidFill>
                            <a:schemeClr val="dk2"/>
                          </a:solidFill>
                        </a:rPr>
                        <a:t>ParlEE</a:t>
                      </a:r>
                      <a:endParaRPr sz="1500">
                        <a:solidFill>
                          <a:schemeClr val="dk2"/>
                        </a:solidFill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 sz="1500">
                          <a:solidFill>
                            <a:schemeClr val="dk2"/>
                          </a:solidFill>
                        </a:rPr>
                        <a:t>28</a:t>
                      </a:r>
                      <a:endParaRPr sz="1500">
                        <a:solidFill>
                          <a:schemeClr val="dk2"/>
                        </a:solidFill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 sz="1500">
                          <a:solidFill>
                            <a:schemeClr val="dk2"/>
                          </a:solidFill>
                        </a:rPr>
                        <a:t>Czechia, Hungary, Poland, Slovakia</a:t>
                      </a:r>
                      <a:endParaRPr sz="1500">
                        <a:solidFill>
                          <a:schemeClr val="dk2"/>
                        </a:solidFill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 sz="1500">
                          <a:solidFill>
                            <a:schemeClr val="dk2"/>
                          </a:solidFill>
                        </a:rPr>
                        <a:t>Speech</a:t>
                      </a:r>
                      <a:endParaRPr sz="1500">
                        <a:solidFill>
                          <a:schemeClr val="dk2"/>
                        </a:solidFill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 sz="1500">
                          <a:solidFill>
                            <a:schemeClr val="dk2"/>
                          </a:solidFill>
                        </a:rPr>
                        <a:t>2009-2019</a:t>
                      </a:r>
                      <a:endParaRPr sz="1500">
                        <a:solidFill>
                          <a:schemeClr val="dk2"/>
                        </a:solidFill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 sz="1500">
                          <a:solidFill>
                            <a:schemeClr val="dk2"/>
                          </a:solidFill>
                        </a:rPr>
                        <a:t>ParlSpeech</a:t>
                      </a:r>
                      <a:endParaRPr sz="1500">
                        <a:solidFill>
                          <a:schemeClr val="dk2"/>
                        </a:solidFill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 sz="1500">
                          <a:solidFill>
                            <a:schemeClr val="dk2"/>
                          </a:solidFill>
                        </a:rPr>
                        <a:t>9</a:t>
                      </a:r>
                      <a:endParaRPr sz="1500">
                        <a:solidFill>
                          <a:schemeClr val="dk2"/>
                        </a:solidFill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 sz="1500">
                          <a:solidFill>
                            <a:schemeClr val="dk2"/>
                          </a:solidFill>
                        </a:rPr>
                        <a:t>Czechia</a:t>
                      </a:r>
                      <a:endParaRPr sz="1500">
                        <a:solidFill>
                          <a:schemeClr val="dk2"/>
                        </a:solidFill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 sz="1500">
                          <a:solidFill>
                            <a:schemeClr val="dk2"/>
                          </a:solidFill>
                        </a:rPr>
                        <a:t>Speech</a:t>
                      </a:r>
                      <a:endParaRPr sz="1500">
                        <a:solidFill>
                          <a:schemeClr val="dk2"/>
                        </a:solidFill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 sz="1500">
                          <a:solidFill>
                            <a:schemeClr val="dk2"/>
                          </a:solidFill>
                        </a:rPr>
                        <a:t>1987-2019</a:t>
                      </a:r>
                      <a:endParaRPr sz="1500">
                        <a:solidFill>
                          <a:schemeClr val="dk2"/>
                        </a:solidFill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 sz="1500">
                          <a:solidFill>
                            <a:schemeClr val="dk2"/>
                          </a:solidFill>
                        </a:rPr>
                        <a:t>ParlLawSpeech</a:t>
                      </a:r>
                      <a:endParaRPr sz="1500">
                        <a:solidFill>
                          <a:schemeClr val="dk2"/>
                        </a:solidFill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 sz="1500">
                          <a:solidFill>
                            <a:schemeClr val="dk2"/>
                          </a:solidFill>
                        </a:rPr>
                        <a:t>8</a:t>
                      </a:r>
                      <a:endParaRPr sz="1500">
                        <a:solidFill>
                          <a:schemeClr val="dk2"/>
                        </a:solidFill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 sz="1500">
                          <a:solidFill>
                            <a:schemeClr val="dk2"/>
                          </a:solidFill>
                        </a:rPr>
                        <a:t>Czechia, Hungary</a:t>
                      </a:r>
                      <a:endParaRPr sz="1500">
                        <a:solidFill>
                          <a:schemeClr val="dk2"/>
                        </a:solidFill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 sz="1500">
                          <a:solidFill>
                            <a:schemeClr val="dk2"/>
                          </a:solidFill>
                        </a:rPr>
                        <a:t>Speech, bill, law</a:t>
                      </a:r>
                      <a:endParaRPr sz="1500">
                        <a:solidFill>
                          <a:schemeClr val="dk2"/>
                        </a:solidFill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 sz="1500">
                          <a:solidFill>
                            <a:schemeClr val="dk2"/>
                          </a:solidFill>
                        </a:rPr>
                        <a:t>1993-2022 (until May)</a:t>
                      </a:r>
                      <a:endParaRPr sz="1500">
                        <a:solidFill>
                          <a:schemeClr val="dk2"/>
                        </a:solidFill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6"/>
          <p:cNvSpPr txBox="1"/>
          <p:nvPr>
            <p:ph type="title"/>
          </p:nvPr>
        </p:nvSpPr>
        <p:spPr>
          <a:xfrm>
            <a:off x="727650" y="57900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The ParlText database</a:t>
            </a:r>
            <a:endParaRPr/>
          </a:p>
        </p:txBody>
      </p:sp>
      <p:sp>
        <p:nvSpPr>
          <p:cNvPr id="110" name="Google Shape;110;p16"/>
          <p:cNvSpPr txBox="1"/>
          <p:nvPr>
            <p:ph idx="1" type="body"/>
          </p:nvPr>
        </p:nvSpPr>
        <p:spPr>
          <a:xfrm>
            <a:off x="727650" y="1441200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hu" sz="1530">
                <a:solidFill>
                  <a:schemeClr val="dk2"/>
                </a:solidFill>
              </a:rPr>
              <a:t>Corpora + metadata + data linkage</a:t>
            </a:r>
            <a:endParaRPr sz="1530">
              <a:solidFill>
                <a:schemeClr val="dk2"/>
              </a:solidFill>
            </a:endParaRPr>
          </a:p>
          <a:p>
            <a:pPr indent="0" lvl="0" marL="0" rtl="0" algn="just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935"/>
              <a:buNone/>
            </a:pPr>
            <a:r>
              <a:rPr lang="hu" sz="1530">
                <a:solidFill>
                  <a:schemeClr val="dk2"/>
                </a:solidFill>
              </a:rPr>
              <a:t>Pilot: Czechia and Hungary</a:t>
            </a:r>
            <a:endParaRPr sz="1530">
              <a:solidFill>
                <a:schemeClr val="dk2"/>
              </a:solidFill>
            </a:endParaRPr>
          </a:p>
          <a:p>
            <a:pPr indent="0" lvl="0" marL="0" rtl="0" algn="just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935"/>
              <a:buNone/>
            </a:pPr>
            <a:r>
              <a:rPr lang="hu" sz="1530">
                <a:solidFill>
                  <a:schemeClr val="dk2"/>
                </a:solidFill>
              </a:rPr>
              <a:t>Some metadata:</a:t>
            </a:r>
            <a:endParaRPr sz="1530">
              <a:solidFill>
                <a:schemeClr val="dk2"/>
              </a:solidFill>
            </a:endParaRPr>
          </a:p>
          <a:p>
            <a:pPr indent="0" lvl="0" marL="0" rtl="0" algn="just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935"/>
              <a:buNone/>
            </a:pPr>
            <a:r>
              <a:rPr lang="hu" sz="1530">
                <a:solidFill>
                  <a:schemeClr val="dk2"/>
                </a:solidFill>
              </a:rPr>
              <a:t>	Speeches: Agenda item, electoral cycle, date of presentation, place within the given session, bill linked to the speech</a:t>
            </a:r>
            <a:endParaRPr sz="1530">
              <a:solidFill>
                <a:schemeClr val="dk2"/>
              </a:solidFill>
            </a:endParaRPr>
          </a:p>
          <a:p>
            <a:pPr indent="0" lvl="0" marL="0" rtl="0" algn="just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935"/>
              <a:buNone/>
            </a:pPr>
            <a:r>
              <a:rPr lang="hu" sz="1530">
                <a:solidFill>
                  <a:schemeClr val="dk2"/>
                </a:solidFill>
              </a:rPr>
              <a:t>	Bills: Bill title</a:t>
            </a:r>
            <a:r>
              <a:rPr lang="hu" sz="1530">
                <a:solidFill>
                  <a:schemeClr val="dk2"/>
                </a:solidFill>
              </a:rPr>
              <a:t>, official registration number of the bill, electoral cycle, date of introduction, law linked to the bill</a:t>
            </a:r>
            <a:endParaRPr sz="1530">
              <a:solidFill>
                <a:schemeClr val="dk2"/>
              </a:solidFill>
            </a:endParaRPr>
          </a:p>
          <a:p>
            <a:pPr indent="0" lvl="0" marL="0" rtl="0" algn="just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935"/>
              <a:buNone/>
            </a:pPr>
            <a:r>
              <a:rPr lang="hu" sz="1530">
                <a:solidFill>
                  <a:schemeClr val="dk2"/>
                </a:solidFill>
              </a:rPr>
              <a:t>	Laws: Law</a:t>
            </a:r>
            <a:r>
              <a:rPr lang="hu" sz="1530">
                <a:solidFill>
                  <a:schemeClr val="dk2"/>
                </a:solidFill>
              </a:rPr>
              <a:t> title, official year and number of the law publishment, electoral cycle, date of publishment, bill linked to the law</a:t>
            </a:r>
            <a:endParaRPr sz="1530">
              <a:solidFill>
                <a:schemeClr val="dk2"/>
              </a:solidFill>
            </a:endParaRPr>
          </a:p>
          <a:p>
            <a:pPr indent="-325755" lvl="0" marL="457200" rtl="0" algn="just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530"/>
              <a:buChar char="+"/>
            </a:pPr>
            <a:r>
              <a:rPr lang="hu" sz="1530">
                <a:solidFill>
                  <a:schemeClr val="dk2"/>
                </a:solidFill>
              </a:rPr>
              <a:t>Text of the observations</a:t>
            </a:r>
            <a:endParaRPr sz="153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7"/>
          <p:cNvSpPr txBox="1"/>
          <p:nvPr>
            <p:ph type="title"/>
          </p:nvPr>
        </p:nvSpPr>
        <p:spPr>
          <a:xfrm>
            <a:off x="729450" y="590375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Linkage process</a:t>
            </a:r>
            <a:endParaRPr/>
          </a:p>
        </p:txBody>
      </p:sp>
      <p:sp>
        <p:nvSpPr>
          <p:cNvPr id="116" name="Google Shape;116;p17"/>
          <p:cNvSpPr txBox="1"/>
          <p:nvPr>
            <p:ph idx="1" type="body"/>
          </p:nvPr>
        </p:nvSpPr>
        <p:spPr>
          <a:xfrm>
            <a:off x="727650" y="1441200"/>
            <a:ext cx="7688700" cy="22611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 sz="1500">
                <a:solidFill>
                  <a:schemeClr val="dk2"/>
                </a:solidFill>
              </a:rPr>
              <a:t>Based on ParlLawSpeech</a:t>
            </a:r>
            <a:endParaRPr sz="15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hu" sz="1500">
                <a:solidFill>
                  <a:schemeClr val="dk2"/>
                </a:solidFill>
              </a:rPr>
              <a:t>	Introduced bills - Parliamentary speeches discussing them - published laws</a:t>
            </a:r>
            <a:endParaRPr sz="15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hu" sz="1500">
                <a:solidFill>
                  <a:schemeClr val="dk2"/>
                </a:solidFill>
              </a:rPr>
              <a:t>Web-scraping parliamentary corpora and datasets</a:t>
            </a:r>
            <a:endParaRPr sz="15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hu" sz="1500">
                <a:solidFill>
                  <a:schemeClr val="dk2"/>
                </a:solidFill>
              </a:rPr>
              <a:t>Segmentation difficulties (Czechia, Poland, Slovakia)</a:t>
            </a:r>
            <a:endParaRPr sz="15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hu" sz="1500">
                <a:solidFill>
                  <a:schemeClr val="dk2"/>
                </a:solidFill>
              </a:rPr>
              <a:t>Multiple</a:t>
            </a:r>
            <a:br>
              <a:rPr lang="hu" sz="1500">
                <a:solidFill>
                  <a:schemeClr val="dk2"/>
                </a:solidFill>
              </a:rPr>
            </a:br>
            <a:r>
              <a:rPr lang="hu" sz="1500">
                <a:solidFill>
                  <a:schemeClr val="dk2"/>
                </a:solidFill>
              </a:rPr>
              <a:t> linking</a:t>
            </a:r>
            <a:endParaRPr sz="1500">
              <a:solidFill>
                <a:schemeClr val="dk2"/>
              </a:solidFill>
            </a:endParaRPr>
          </a:p>
        </p:txBody>
      </p:sp>
      <p:pic>
        <p:nvPicPr>
          <p:cNvPr id="117" name="Google Shape;11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00250" y="3046125"/>
            <a:ext cx="7241349" cy="2097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8"/>
          <p:cNvSpPr txBox="1"/>
          <p:nvPr>
            <p:ph type="title"/>
          </p:nvPr>
        </p:nvSpPr>
        <p:spPr>
          <a:xfrm>
            <a:off x="434700" y="567600"/>
            <a:ext cx="84549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Linking </a:t>
            </a:r>
            <a:r>
              <a:rPr lang="hu"/>
              <a:t>example</a:t>
            </a:r>
            <a:r>
              <a:rPr lang="hu"/>
              <a:t> of Polish and Hungarian speeches to bills</a:t>
            </a:r>
            <a:endParaRPr/>
          </a:p>
        </p:txBody>
      </p:sp>
      <p:sp>
        <p:nvSpPr>
          <p:cNvPr id="123" name="Google Shape;123;p18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24" name="Google Shape;12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9300" y="1665950"/>
            <a:ext cx="8871151" cy="299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9"/>
          <p:cNvSpPr txBox="1"/>
          <p:nvPr>
            <p:ph type="title"/>
          </p:nvPr>
        </p:nvSpPr>
        <p:spPr>
          <a:xfrm>
            <a:off x="729450" y="40830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Difficulties regarding agenda extraction of Czech and Slovak parliamentary </a:t>
            </a:r>
            <a:r>
              <a:rPr lang="hu"/>
              <a:t>speeches</a:t>
            </a:r>
            <a:endParaRPr/>
          </a:p>
        </p:txBody>
      </p:sp>
      <p:sp>
        <p:nvSpPr>
          <p:cNvPr id="130" name="Google Shape;130;p19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hu" sz="1600"/>
              <a:t>In the Czech case, it appears only in some electoral cycles</a:t>
            </a:r>
            <a:endParaRPr sz="1600"/>
          </a:p>
        </p:txBody>
      </p:sp>
      <p:pic>
        <p:nvPicPr>
          <p:cNvPr id="131" name="Google Shape;13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101333"/>
            <a:ext cx="9144001" cy="26172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0"/>
          <p:cNvSpPr txBox="1"/>
          <p:nvPr>
            <p:ph type="title"/>
          </p:nvPr>
        </p:nvSpPr>
        <p:spPr>
          <a:xfrm>
            <a:off x="729450" y="613125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Descriptive statistics</a:t>
            </a:r>
            <a:endParaRPr/>
          </a:p>
        </p:txBody>
      </p:sp>
      <p:sp>
        <p:nvSpPr>
          <p:cNvPr id="137" name="Google Shape;137;p20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138" name="Google Shape;138;p20"/>
          <p:cNvGraphicFramePr/>
          <p:nvPr/>
        </p:nvGraphicFramePr>
        <p:xfrm>
          <a:off x="729450" y="13672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{FA2E2210-1DE2-4E14-9992-9227A26F8AAF}</a:tableStyleId>
              </a:tblPr>
              <a:tblGrid>
                <a:gridCol w="1963375"/>
                <a:gridCol w="1542325"/>
                <a:gridCol w="1656150"/>
                <a:gridCol w="2691650"/>
              </a:tblGrid>
              <a:tr h="2216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" sz="1500" cap="small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Country</a:t>
                      </a:r>
                      <a:endParaRPr b="1" sz="1500" cap="small">
                        <a:solidFill>
                          <a:schemeClr val="dk2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0800" marL="5080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" sz="1500" cap="small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Data</a:t>
                      </a:r>
                      <a:endParaRPr b="1" sz="1500" cap="small">
                        <a:solidFill>
                          <a:schemeClr val="dk2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0800" marL="5080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" sz="1500" cap="small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Count</a:t>
                      </a:r>
                      <a:endParaRPr b="1" sz="1500" cap="small">
                        <a:solidFill>
                          <a:schemeClr val="dk2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0800" marL="5080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" sz="1500" cap="small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Time frame</a:t>
                      </a:r>
                      <a:endParaRPr b="1" sz="1500" cap="small">
                        <a:solidFill>
                          <a:schemeClr val="dk2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0800" marL="5080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76175">
                <a:tc row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" sz="1500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Czechia</a:t>
                      </a:r>
                      <a:endParaRPr b="1" sz="1500">
                        <a:solidFill>
                          <a:schemeClr val="dk2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0800" marL="5080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hu" sz="1500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Laws</a:t>
                      </a:r>
                      <a:endParaRPr i="1" sz="1500">
                        <a:solidFill>
                          <a:schemeClr val="dk2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0800" marL="5080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 sz="1500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3,179 </a:t>
                      </a:r>
                      <a:endParaRPr sz="1500">
                        <a:solidFill>
                          <a:schemeClr val="dk2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0800" marL="5080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 sz="1500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1990-2023 </a:t>
                      </a:r>
                      <a:endParaRPr sz="1500">
                        <a:solidFill>
                          <a:schemeClr val="dk2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0800" marL="5080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74850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hu" sz="1500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Bills</a:t>
                      </a:r>
                      <a:endParaRPr i="1" sz="1500">
                        <a:solidFill>
                          <a:schemeClr val="dk2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0800" marL="5080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 sz="1500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12,471</a:t>
                      </a:r>
                      <a:endParaRPr sz="1500">
                        <a:solidFill>
                          <a:schemeClr val="dk2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0800" marL="5080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 sz="1500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1990-2023</a:t>
                      </a:r>
                      <a:endParaRPr sz="1500">
                        <a:solidFill>
                          <a:schemeClr val="dk2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0800" marL="5080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2375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i="1" lang="hu" sz="1500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Speeches</a:t>
                      </a:r>
                      <a:endParaRPr i="1" sz="1500">
                        <a:solidFill>
                          <a:schemeClr val="dk2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0800" marL="5080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hu" sz="1500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493,872 </a:t>
                      </a:r>
                      <a:endParaRPr sz="1500">
                        <a:solidFill>
                          <a:schemeClr val="dk2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0800" marL="5080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hu" sz="1500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1990-2023 </a:t>
                      </a:r>
                      <a:endParaRPr sz="1500">
                        <a:solidFill>
                          <a:schemeClr val="dk2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0800" marL="5080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76175">
                <a:tc row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" sz="1500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Hungary</a:t>
                      </a:r>
                      <a:endParaRPr b="1" sz="1500">
                        <a:solidFill>
                          <a:schemeClr val="dk2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0800" marL="5080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hu" sz="1500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Laws</a:t>
                      </a:r>
                      <a:endParaRPr i="1" sz="1500">
                        <a:solidFill>
                          <a:schemeClr val="dk2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0800" marL="5080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 sz="1500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4,733</a:t>
                      </a:r>
                      <a:endParaRPr sz="1500">
                        <a:solidFill>
                          <a:schemeClr val="dk2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0800" marL="5080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 sz="1500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1990-2022 (until May)</a:t>
                      </a:r>
                      <a:endParaRPr sz="1500">
                        <a:solidFill>
                          <a:schemeClr val="dk2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0800" marL="5080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76175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hu" sz="1500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Bills</a:t>
                      </a:r>
                      <a:endParaRPr i="1" sz="1500">
                        <a:solidFill>
                          <a:schemeClr val="dk2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0800" marL="5080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 sz="1500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8,220</a:t>
                      </a:r>
                      <a:endParaRPr sz="1500">
                        <a:solidFill>
                          <a:schemeClr val="dk2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0800" marL="5080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 sz="1500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1990-202</a:t>
                      </a:r>
                      <a:r>
                        <a:rPr lang="hu" sz="1500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 (until May)</a:t>
                      </a:r>
                      <a:endParaRPr sz="1500">
                        <a:solidFill>
                          <a:schemeClr val="dk2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0800" marL="5080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46875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hu" sz="1500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Speeches</a:t>
                      </a:r>
                      <a:endParaRPr i="1" sz="1500">
                        <a:solidFill>
                          <a:schemeClr val="dk2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0800" marL="5080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 sz="1500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564,655</a:t>
                      </a:r>
                      <a:endParaRPr sz="1500">
                        <a:solidFill>
                          <a:schemeClr val="dk2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0800" marL="5080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 sz="1500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1990-202</a:t>
                      </a:r>
                      <a:r>
                        <a:rPr lang="hu" sz="1500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 (until May)</a:t>
                      </a:r>
                      <a:endParaRPr sz="1500">
                        <a:solidFill>
                          <a:schemeClr val="dk2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0800" marL="5080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76175">
                <a:tc row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" sz="1500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Poland (in progress)</a:t>
                      </a:r>
                      <a:endParaRPr b="1" sz="1500">
                        <a:solidFill>
                          <a:schemeClr val="dk2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0800" marL="5080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hu" sz="1500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Laws</a:t>
                      </a:r>
                      <a:endParaRPr i="1" sz="1500">
                        <a:solidFill>
                          <a:schemeClr val="dk2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0800" marL="5080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 sz="1500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5,837 </a:t>
                      </a:r>
                      <a:endParaRPr sz="1500">
                        <a:solidFill>
                          <a:schemeClr val="dk2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0800" marL="5080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 sz="1500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1991-2024 </a:t>
                      </a:r>
                      <a:endParaRPr sz="1500">
                        <a:solidFill>
                          <a:schemeClr val="dk2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0800" marL="5080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76175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hu" sz="1500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Bills</a:t>
                      </a:r>
                      <a:endParaRPr i="1" sz="1500">
                        <a:solidFill>
                          <a:schemeClr val="dk2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0800" marL="5080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 sz="1500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9,488</a:t>
                      </a:r>
                      <a:endParaRPr sz="1500">
                        <a:solidFill>
                          <a:schemeClr val="dk2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0800" marL="5080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 sz="1500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1991-2023 </a:t>
                      </a:r>
                      <a:endParaRPr sz="1500">
                        <a:solidFill>
                          <a:schemeClr val="dk2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0800" marL="5080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9625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hu" sz="1500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Speeches</a:t>
                      </a:r>
                      <a:endParaRPr i="1" sz="1500">
                        <a:solidFill>
                          <a:schemeClr val="dk2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0800" marL="5080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 sz="1500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155,403 </a:t>
                      </a:r>
                      <a:endParaRPr sz="1500">
                        <a:solidFill>
                          <a:schemeClr val="dk2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0800" marL="5080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 sz="1500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2015-2022</a:t>
                      </a:r>
                      <a:endParaRPr sz="1500">
                        <a:solidFill>
                          <a:schemeClr val="dk2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0800" marL="5080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42025">
                <a:tc row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u" sz="1500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Slovakia</a:t>
                      </a:r>
                      <a:r>
                        <a:rPr b="1" lang="hu" sz="1500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(in progress)</a:t>
                      </a:r>
                      <a:endParaRPr b="1" sz="1500">
                        <a:solidFill>
                          <a:schemeClr val="dk2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0800" marL="5080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hu" sz="1500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Laws</a:t>
                      </a:r>
                      <a:endParaRPr i="1" sz="1500">
                        <a:solidFill>
                          <a:schemeClr val="dk2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0800" marL="5080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 sz="1500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4,363 </a:t>
                      </a:r>
                      <a:endParaRPr sz="1500">
                        <a:solidFill>
                          <a:schemeClr val="dk2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0800" marL="5080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 sz="1500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1990-2024 </a:t>
                      </a:r>
                      <a:endParaRPr sz="1500">
                        <a:solidFill>
                          <a:schemeClr val="dk2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0800" marL="5080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68425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hu" sz="1500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Bills</a:t>
                      </a:r>
                      <a:endParaRPr i="1" sz="1500">
                        <a:solidFill>
                          <a:schemeClr val="dk2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0800" marL="5080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 sz="1500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13,056 </a:t>
                      </a:r>
                      <a:endParaRPr sz="1500">
                        <a:solidFill>
                          <a:schemeClr val="dk2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0800" marL="5080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 sz="1500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1990-2023 </a:t>
                      </a:r>
                      <a:endParaRPr sz="1500">
                        <a:solidFill>
                          <a:schemeClr val="dk2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0800" marL="5080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hu" sz="1500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Speeches</a:t>
                      </a:r>
                      <a:endParaRPr i="1" sz="1500">
                        <a:solidFill>
                          <a:schemeClr val="dk2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0800" marL="5080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 sz="1500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NA</a:t>
                      </a:r>
                      <a:endParaRPr sz="1500">
                        <a:solidFill>
                          <a:schemeClr val="dk2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0800" marL="5080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 sz="1500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NA </a:t>
                      </a:r>
                      <a:endParaRPr sz="1500">
                        <a:solidFill>
                          <a:schemeClr val="dk2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50800" marL="5080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1"/>
          <p:cNvSpPr txBox="1"/>
          <p:nvPr>
            <p:ph type="title"/>
          </p:nvPr>
        </p:nvSpPr>
        <p:spPr>
          <a:xfrm>
            <a:off x="727650" y="56760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2307"/>
              <a:buFont typeface="Arial"/>
              <a:buNone/>
            </a:pPr>
            <a:r>
              <a:rPr lang="hu"/>
              <a:t>Data validation: amount of Hungarian bills by year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21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45" name="Google Shape;14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25175" y="1017724"/>
            <a:ext cx="5313976" cy="418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