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Poppi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1134">
          <p15:clr>
            <a:srgbClr val="A4A3A4"/>
          </p15:clr>
        </p15:guide>
        <p15:guide id="3" pos="2268">
          <p15:clr>
            <a:srgbClr val="747775"/>
          </p15:clr>
        </p15:guide>
        <p15:guide id="4" pos="3402">
          <p15:clr>
            <a:srgbClr val="747775"/>
          </p15:clr>
        </p15:guide>
        <p15:guide id="5" pos="4535">
          <p15:clr>
            <a:srgbClr val="747775"/>
          </p15:clr>
        </p15:guide>
        <p15:guide id="6" pos="5669">
          <p15:clr>
            <a:srgbClr val="747775"/>
          </p15:clr>
        </p15:guide>
        <p15:guide id="7" pos="6803">
          <p15:clr>
            <a:srgbClr val="747775"/>
          </p15:clr>
        </p15:guide>
        <p15:guide id="8" pos="7937">
          <p15:clr>
            <a:srgbClr val="747775"/>
          </p15:clr>
        </p15:guide>
        <p15:guide id="9" pos="9071">
          <p15:clr>
            <a:srgbClr val="747775"/>
          </p15:clr>
        </p15:guide>
        <p15:guide id="10" pos="10205">
          <p15:clr>
            <a:srgbClr val="747775"/>
          </p15:clr>
        </p15:guide>
        <p15:guide id="11" pos="11339">
          <p15:clr>
            <a:srgbClr val="747775"/>
          </p15:clr>
        </p15:guide>
      </p15:sldGuideLst>
    </p:ext>
    <p:ext uri="GoogleSlidesCustomDataVersion2">
      <go:slidesCustomData xmlns:go="http://customooxmlschemas.google.com/" r:id="rId34" roundtripDataSignature="AMtx7mgJPOXzc0h36DUe4J9PwR6ZNxTH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1134"/>
        <p:guide pos="2268"/>
        <p:guide pos="3402"/>
        <p:guide pos="4535"/>
        <p:guide pos="5669"/>
        <p:guide pos="6803"/>
        <p:guide pos="7937"/>
        <p:guide pos="9071"/>
        <p:guide pos="10205"/>
        <p:guide pos="113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bold.fntdata"/><Relationship Id="rId30" Type="http://schemas.openxmlformats.org/officeDocument/2006/relationships/font" Target="fonts/Poppins-regular.fntdata"/><Relationship Id="rId11" Type="http://schemas.openxmlformats.org/officeDocument/2006/relationships/slide" Target="slides/slide6.xml"/><Relationship Id="rId33" Type="http://schemas.openxmlformats.org/officeDocument/2006/relationships/font" Target="fonts/Poppins-boldItalic.fntdata"/><Relationship Id="rId10" Type="http://schemas.openxmlformats.org/officeDocument/2006/relationships/slide" Target="slides/slide5.xml"/><Relationship Id="rId32" Type="http://schemas.openxmlformats.org/officeDocument/2006/relationships/font" Target="fonts/Poppi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691013b3f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g2f691013b3f_1_1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16c7f08d86_0_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316c7f08d8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1" name="Google Shape;281;g316c7f08d86_0_13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16c7f08d86_0_1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316c7f08d8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g316c7f08d86_0_14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16c7f08d86_0_1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316c7f08d86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7" name="Google Shape;297;g316c7f08d86_0_16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16c7f08d86_0_1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316c7f08d86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g316c7f08d86_0_18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16c7f08d86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316c7f08d8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3" name="Google Shape;313;g316c7f08d86_0_6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16c7f08d86_0_1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316c7f08d86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0" name="Google Shape;320;g316c7f08d86_0_19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16c7f08d86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g316c7f08d86_0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16c7f08d8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0" name="Google Shape;340;g316c7f08d86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16c7f08d86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8" name="Google Shape;388;g316c7f08d86_0_2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f7aae619b7_4_2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2f7aae619b7_4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g2f7aae619b7_4_28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f70bc379d7_12_8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5" name="Google Shape;395;g2f70bc379d7_12_8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16c7f08d8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316c7f08d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g316c7f08d86_0_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16c7f08d86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316c7f08d8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g316c7f08d86_0_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16c7f08d86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316c7f08d8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316c7f08d86_0_2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16c7f08d86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316c7f08d8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g316c7f08d86_0_3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16c7f08d86_0_2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316c7f08d86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g316c7f08d86_0_22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16c7f08d86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316c7f08d8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g316c7f08d86_0_2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16c7f08d86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316c7f08d8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g316c7f08d86_0_4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bg>
      <p:bgPr>
        <a:gradFill>
          <a:gsLst>
            <a:gs pos="0">
              <a:srgbClr val="360C52"/>
            </a:gs>
            <a:gs pos="34000">
              <a:srgbClr val="360C52"/>
            </a:gs>
            <a:gs pos="100000">
              <a:srgbClr val="66179C"/>
            </a:gs>
          </a:gsLst>
          <a:lin ang="7200000" scaled="0"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b="1"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2286000" y="5865712"/>
            <a:ext cx="13716000" cy="2020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7" name="Google Shape;17;p5"/>
          <p:cNvSpPr/>
          <p:nvPr/>
        </p:nvSpPr>
        <p:spPr>
          <a:xfrm rot="8570917">
            <a:off x="-3589597" y="-3800578"/>
            <a:ext cx="11751190" cy="10115067"/>
          </a:xfrm>
          <a:custGeom>
            <a:rect b="b" l="l" r="r" t="t"/>
            <a:pathLst>
              <a:path extrusionOk="0" h="9550513" w="11751190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5"/>
          <p:cNvSpPr/>
          <p:nvPr/>
        </p:nvSpPr>
        <p:spPr>
          <a:xfrm rot="-1478714">
            <a:off x="8807591" y="5150662"/>
            <a:ext cx="11765320" cy="9561997"/>
          </a:xfrm>
          <a:custGeom>
            <a:rect b="b" l="l" r="r" t="t"/>
            <a:pathLst>
              <a:path extrusionOk="0" h="9550513" w="11751190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5"/>
          <p:cNvPicPr preferRelativeResize="0"/>
          <p:nvPr/>
        </p:nvPicPr>
        <p:blipFill rotWithShape="1">
          <a:blip r:embed="rId3">
            <a:alphaModFix/>
          </a:blip>
          <a:srcRect b="36470" l="0" r="0" t="37247"/>
          <a:stretch/>
        </p:blipFill>
        <p:spPr>
          <a:xfrm>
            <a:off x="7217998" y="9235207"/>
            <a:ext cx="4108951" cy="10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5"/>
          <p:cNvGrpSpPr/>
          <p:nvPr/>
        </p:nvGrpSpPr>
        <p:grpSpPr>
          <a:xfrm>
            <a:off x="17096803" y="549311"/>
            <a:ext cx="137619" cy="145683"/>
            <a:chOff x="0" y="-47625"/>
            <a:chExt cx="812800" cy="860425"/>
          </a:xfrm>
        </p:grpSpPr>
        <p:sp>
          <p:nvSpPr>
            <p:cNvPr id="21" name="Google Shape;21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B6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5"/>
          <p:cNvGrpSpPr/>
          <p:nvPr/>
        </p:nvGrpSpPr>
        <p:grpSpPr>
          <a:xfrm>
            <a:off x="17353109" y="549311"/>
            <a:ext cx="137619" cy="145683"/>
            <a:chOff x="0" y="-47625"/>
            <a:chExt cx="812800" cy="860425"/>
          </a:xfrm>
        </p:grpSpPr>
        <p:sp>
          <p:nvSpPr>
            <p:cNvPr id="24" name="Google Shape;24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B6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5"/>
          <p:cNvGrpSpPr/>
          <p:nvPr/>
        </p:nvGrpSpPr>
        <p:grpSpPr>
          <a:xfrm>
            <a:off x="17605028" y="549311"/>
            <a:ext cx="137619" cy="145683"/>
            <a:chOff x="0" y="-47625"/>
            <a:chExt cx="812800" cy="860425"/>
          </a:xfrm>
        </p:grpSpPr>
        <p:sp>
          <p:nvSpPr>
            <p:cNvPr id="27" name="Google Shape;27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B6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képen embléma, Grafika, tervezés, képernyőkép látható&#10;&#10;Automatikusan generált leírás" id="29" name="Google Shape;29;p5"/>
          <p:cNvPicPr preferRelativeResize="0"/>
          <p:nvPr/>
        </p:nvPicPr>
        <p:blipFill rotWithShape="1">
          <a:blip r:embed="rId4">
            <a:alphaModFix/>
          </a:blip>
          <a:srcRect b="4966" l="1021" r="0" t="59518"/>
          <a:stretch/>
        </p:blipFill>
        <p:spPr>
          <a:xfrm>
            <a:off x="26013" y="9235207"/>
            <a:ext cx="558386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53350" y="9163062"/>
            <a:ext cx="492000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 rotWithShape="1">
          <a:blip r:embed="rId6">
            <a:alphaModFix/>
          </a:blip>
          <a:srcRect b="0" l="0" r="17070" t="0"/>
          <a:stretch/>
        </p:blipFill>
        <p:spPr>
          <a:xfrm>
            <a:off x="4976539" y="1351868"/>
            <a:ext cx="9062815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>
  <p:cSld name="Cím és tartalom">
    <p:bg>
      <p:bgPr>
        <a:solidFill>
          <a:srgbClr val="481658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1257300" y="2507960"/>
            <a:ext cx="15773400" cy="6253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grpSp>
        <p:nvGrpSpPr>
          <p:cNvPr id="37" name="Google Shape;37;p11"/>
          <p:cNvGrpSpPr/>
          <p:nvPr/>
        </p:nvGrpSpPr>
        <p:grpSpPr>
          <a:xfrm>
            <a:off x="15227419" y="1925849"/>
            <a:ext cx="2415967" cy="228953"/>
            <a:chOff x="0" y="-47625"/>
            <a:chExt cx="636300" cy="60300"/>
          </a:xfrm>
        </p:grpSpPr>
        <p:sp>
          <p:nvSpPr>
            <p:cNvPr id="38" name="Google Shape;38;p11"/>
            <p:cNvSpPr/>
            <p:nvPr/>
          </p:nvSpPr>
          <p:spPr>
            <a:xfrm>
              <a:off x="0" y="0"/>
              <a:ext cx="636296" cy="12543"/>
            </a:xfrm>
            <a:custGeom>
              <a:rect b="b" l="l" r="r" t="t"/>
              <a:pathLst>
                <a:path extrusionOk="0" h="12543" w="636296">
                  <a:moveTo>
                    <a:pt x="6272" y="0"/>
                  </a:moveTo>
                  <a:lnTo>
                    <a:pt x="630025" y="0"/>
                  </a:lnTo>
                  <a:cubicBezTo>
                    <a:pt x="631688" y="0"/>
                    <a:pt x="633283" y="661"/>
                    <a:pt x="634460" y="1837"/>
                  </a:cubicBezTo>
                  <a:cubicBezTo>
                    <a:pt x="635636" y="3013"/>
                    <a:pt x="636296" y="4608"/>
                    <a:pt x="636296" y="6272"/>
                  </a:cubicBezTo>
                  <a:lnTo>
                    <a:pt x="636296" y="6272"/>
                  </a:lnTo>
                  <a:cubicBezTo>
                    <a:pt x="636296" y="7935"/>
                    <a:pt x="635636" y="9530"/>
                    <a:pt x="634460" y="10706"/>
                  </a:cubicBezTo>
                  <a:cubicBezTo>
                    <a:pt x="633283" y="11882"/>
                    <a:pt x="631688" y="12543"/>
                    <a:pt x="630025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1"/>
            <p:cNvSpPr txBox="1"/>
            <p:nvPr/>
          </p:nvSpPr>
          <p:spPr>
            <a:xfrm>
              <a:off x="0" y="-47625"/>
              <a:ext cx="636300" cy="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11"/>
          <p:cNvGrpSpPr/>
          <p:nvPr/>
        </p:nvGrpSpPr>
        <p:grpSpPr>
          <a:xfrm>
            <a:off x="17096803" y="549312"/>
            <a:ext cx="137607" cy="145670"/>
            <a:chOff x="0" y="-47625"/>
            <a:chExt cx="812800" cy="860425"/>
          </a:xfrm>
        </p:grpSpPr>
        <p:sp>
          <p:nvSpPr>
            <p:cNvPr id="41" name="Google Shape;41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1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11"/>
          <p:cNvGrpSpPr/>
          <p:nvPr/>
        </p:nvGrpSpPr>
        <p:grpSpPr>
          <a:xfrm>
            <a:off x="17353109" y="549312"/>
            <a:ext cx="137607" cy="145670"/>
            <a:chOff x="0" y="-47625"/>
            <a:chExt cx="812800" cy="860425"/>
          </a:xfrm>
        </p:grpSpPr>
        <p:sp>
          <p:nvSpPr>
            <p:cNvPr id="44" name="Google Shape;44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1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11"/>
          <p:cNvGrpSpPr/>
          <p:nvPr/>
        </p:nvGrpSpPr>
        <p:grpSpPr>
          <a:xfrm>
            <a:off x="17605028" y="549312"/>
            <a:ext cx="137607" cy="145670"/>
            <a:chOff x="0" y="-47625"/>
            <a:chExt cx="812800" cy="860425"/>
          </a:xfrm>
        </p:grpSpPr>
        <p:sp>
          <p:nvSpPr>
            <p:cNvPr id="47" name="Google Shape;47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1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11"/>
          <p:cNvSpPr txBox="1"/>
          <p:nvPr/>
        </p:nvSpPr>
        <p:spPr>
          <a:xfrm>
            <a:off x="4419600" y="934726"/>
            <a:ext cx="13254300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hu-HU" sz="5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1"/>
          <p:cNvSpPr txBox="1"/>
          <p:nvPr>
            <p:ph type="title"/>
          </p:nvPr>
        </p:nvSpPr>
        <p:spPr>
          <a:xfrm>
            <a:off x="5842000" y="833777"/>
            <a:ext cx="11831900" cy="1151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b="1" sz="5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/>
          <p:nvPr/>
        </p:nvSpPr>
        <p:spPr>
          <a:xfrm rot="-1478714">
            <a:off x="8580808" y="5403215"/>
            <a:ext cx="11765320" cy="9561997"/>
          </a:xfrm>
          <a:custGeom>
            <a:rect b="b" l="l" r="r" t="t"/>
            <a:pathLst>
              <a:path extrusionOk="0" h="9550513" w="11751190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1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1"/>
          <p:cNvPicPr preferRelativeResize="0"/>
          <p:nvPr/>
        </p:nvPicPr>
        <p:blipFill rotWithShape="1">
          <a:blip r:embed="rId3">
            <a:alphaModFix/>
          </a:blip>
          <a:srcRect b="36470" l="0" r="0" t="37247"/>
          <a:stretch/>
        </p:blipFill>
        <p:spPr>
          <a:xfrm>
            <a:off x="7217998" y="9235207"/>
            <a:ext cx="4108951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embléma, Grafika, tervezés, képernyőkép látható&#10;&#10;Automatikusan generált leírás" id="53" name="Google Shape;53;p11"/>
          <p:cNvPicPr preferRelativeResize="0"/>
          <p:nvPr/>
        </p:nvPicPr>
        <p:blipFill rotWithShape="1">
          <a:blip r:embed="rId4">
            <a:alphaModFix/>
          </a:blip>
          <a:srcRect b="4966" l="1021" r="0" t="59518"/>
          <a:stretch/>
        </p:blipFill>
        <p:spPr>
          <a:xfrm>
            <a:off x="26013" y="9235207"/>
            <a:ext cx="558386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53350" y="9163062"/>
            <a:ext cx="492000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1"/>
          <p:cNvPicPr preferRelativeResize="0"/>
          <p:nvPr/>
        </p:nvPicPr>
        <p:blipFill rotWithShape="1">
          <a:blip r:embed="rId6">
            <a:alphaModFix/>
          </a:blip>
          <a:srcRect b="0" l="0" r="20193" t="0"/>
          <a:stretch/>
        </p:blipFill>
        <p:spPr>
          <a:xfrm>
            <a:off x="86528" y="735435"/>
            <a:ext cx="3621872" cy="11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/>
          <p:nvPr/>
        </p:nvSpPr>
        <p:spPr>
          <a:xfrm rot="7935843">
            <a:off x="-3356100" y="-6226156"/>
            <a:ext cx="11750345" cy="9549827"/>
          </a:xfrm>
          <a:custGeom>
            <a:rect b="b" l="l" r="r" t="t"/>
            <a:pathLst>
              <a:path extrusionOk="0" h="9550513" w="11751190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1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bg>
      <p:bgPr>
        <a:gradFill>
          <a:gsLst>
            <a:gs pos="0">
              <a:srgbClr val="360C52"/>
            </a:gs>
            <a:gs pos="34000">
              <a:srgbClr val="360C52"/>
            </a:gs>
            <a:gs pos="100000">
              <a:srgbClr val="66179C"/>
            </a:gs>
          </a:gsLst>
          <a:lin ang="7200000" scaled="0"/>
        </a:gra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>
            <a:off x="1247775" y="2565401"/>
            <a:ext cx="15773400" cy="3919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63" name="Google Shape;63;p12"/>
          <p:cNvSpPr/>
          <p:nvPr/>
        </p:nvSpPr>
        <p:spPr>
          <a:xfrm rot="8570917">
            <a:off x="-3776381" y="-3961216"/>
            <a:ext cx="11751190" cy="10115067"/>
          </a:xfrm>
          <a:custGeom>
            <a:rect b="b" l="l" r="r" t="t"/>
            <a:pathLst>
              <a:path extrusionOk="0" h="9550513" w="11751190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2"/>
          <p:cNvSpPr/>
          <p:nvPr/>
        </p:nvSpPr>
        <p:spPr>
          <a:xfrm rot="-1478714">
            <a:off x="8807591" y="5150662"/>
            <a:ext cx="11765320" cy="9561997"/>
          </a:xfrm>
          <a:custGeom>
            <a:rect b="b" l="l" r="r" t="t"/>
            <a:pathLst>
              <a:path extrusionOk="0" h="9550513" w="11751190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12"/>
          <p:cNvGrpSpPr/>
          <p:nvPr/>
        </p:nvGrpSpPr>
        <p:grpSpPr>
          <a:xfrm>
            <a:off x="17096803" y="549311"/>
            <a:ext cx="137619" cy="145683"/>
            <a:chOff x="0" y="-47625"/>
            <a:chExt cx="812800" cy="860425"/>
          </a:xfrm>
        </p:grpSpPr>
        <p:sp>
          <p:nvSpPr>
            <p:cNvPr id="66" name="Google Shape;66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B6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12"/>
          <p:cNvGrpSpPr/>
          <p:nvPr/>
        </p:nvGrpSpPr>
        <p:grpSpPr>
          <a:xfrm>
            <a:off x="17353109" y="549311"/>
            <a:ext cx="137619" cy="145683"/>
            <a:chOff x="0" y="-47625"/>
            <a:chExt cx="812800" cy="860425"/>
          </a:xfrm>
        </p:grpSpPr>
        <p:sp>
          <p:nvSpPr>
            <p:cNvPr id="69" name="Google Shape;69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B6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p12"/>
          <p:cNvGrpSpPr/>
          <p:nvPr/>
        </p:nvGrpSpPr>
        <p:grpSpPr>
          <a:xfrm>
            <a:off x="17605028" y="549311"/>
            <a:ext cx="137619" cy="145683"/>
            <a:chOff x="0" y="-47625"/>
            <a:chExt cx="812800" cy="860425"/>
          </a:xfrm>
        </p:grpSpPr>
        <p:sp>
          <p:nvSpPr>
            <p:cNvPr id="72" name="Google Shape;72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B6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4" name="Google Shape;74;p12"/>
          <p:cNvPicPr preferRelativeResize="0"/>
          <p:nvPr/>
        </p:nvPicPr>
        <p:blipFill rotWithShape="1">
          <a:blip r:embed="rId3">
            <a:alphaModFix/>
          </a:blip>
          <a:srcRect b="36470" l="0" r="0" t="37247"/>
          <a:stretch/>
        </p:blipFill>
        <p:spPr>
          <a:xfrm>
            <a:off x="7217998" y="9235207"/>
            <a:ext cx="4108951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embléma, Grafika, tervezés, képernyőkép látható&#10;&#10;Automatikusan generált leírás" id="75" name="Google Shape;75;p12"/>
          <p:cNvPicPr preferRelativeResize="0"/>
          <p:nvPr/>
        </p:nvPicPr>
        <p:blipFill rotWithShape="1">
          <a:blip r:embed="rId4">
            <a:alphaModFix/>
          </a:blip>
          <a:srcRect b="4966" l="1021" r="0" t="59518"/>
          <a:stretch/>
        </p:blipFill>
        <p:spPr>
          <a:xfrm>
            <a:off x="26013" y="9235207"/>
            <a:ext cx="558386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53350" y="9163062"/>
            <a:ext cx="492000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2"/>
          <p:cNvPicPr preferRelativeResize="0"/>
          <p:nvPr/>
        </p:nvPicPr>
        <p:blipFill rotWithShape="1">
          <a:blip r:embed="rId6">
            <a:alphaModFix/>
          </a:blip>
          <a:srcRect b="0" l="0" r="17070" t="0"/>
          <a:stretch/>
        </p:blipFill>
        <p:spPr>
          <a:xfrm>
            <a:off x="4976539" y="1351868"/>
            <a:ext cx="9062815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>
  <p:cSld name="Kép képaláírással">
    <p:bg>
      <p:bgPr>
        <a:solidFill>
          <a:srgbClr val="481658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/>
          <p:nvPr>
            <p:ph idx="2" type="pic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36470" l="0" r="0" t="37247"/>
          <a:stretch/>
        </p:blipFill>
        <p:spPr>
          <a:xfrm>
            <a:off x="7217998" y="9235207"/>
            <a:ext cx="4108951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embléma, Grafika, tervezés, képernyőkép látható&#10;&#10;Automatikusan generált leírás" id="85" name="Google Shape;85;p13"/>
          <p:cNvPicPr preferRelativeResize="0"/>
          <p:nvPr/>
        </p:nvPicPr>
        <p:blipFill rotWithShape="1">
          <a:blip r:embed="rId3">
            <a:alphaModFix/>
          </a:blip>
          <a:srcRect b="4966" l="1021" r="0" t="59518"/>
          <a:stretch/>
        </p:blipFill>
        <p:spPr>
          <a:xfrm>
            <a:off x="26013" y="9235207"/>
            <a:ext cx="558386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53350" y="9163062"/>
            <a:ext cx="492000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</a:blip>
          <a:srcRect b="0" l="0" r="20193" t="0"/>
          <a:stretch/>
        </p:blipFill>
        <p:spPr>
          <a:xfrm>
            <a:off x="86528" y="735435"/>
            <a:ext cx="3621872" cy="11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/>
        </p:nvSpPr>
        <p:spPr>
          <a:xfrm rot="7935843">
            <a:off x="-3523524" y="-6393581"/>
            <a:ext cx="11750345" cy="9549827"/>
          </a:xfrm>
          <a:custGeom>
            <a:rect b="b" l="l" r="r" t="t"/>
            <a:pathLst>
              <a:path extrusionOk="0" h="9550513" w="11751190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1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>
  <p:cSld name="2 tartalomrész">
    <p:bg>
      <p:bgPr>
        <a:solidFill>
          <a:srgbClr val="481658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1257300" y="2410185"/>
            <a:ext cx="7810500" cy="65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2" type="body"/>
          </p:nvPr>
        </p:nvSpPr>
        <p:spPr>
          <a:xfrm>
            <a:off x="9286303" y="2421673"/>
            <a:ext cx="7810500" cy="65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95" name="Google Shape;95;p14"/>
          <p:cNvSpPr/>
          <p:nvPr/>
        </p:nvSpPr>
        <p:spPr>
          <a:xfrm rot="-1478714">
            <a:off x="8580808" y="5403215"/>
            <a:ext cx="11765320" cy="9561997"/>
          </a:xfrm>
          <a:custGeom>
            <a:rect b="b" l="l" r="r" t="t"/>
            <a:pathLst>
              <a:path extrusionOk="0" h="9550513" w="11751190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1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14"/>
          <p:cNvGrpSpPr/>
          <p:nvPr/>
        </p:nvGrpSpPr>
        <p:grpSpPr>
          <a:xfrm>
            <a:off x="15227419" y="1925849"/>
            <a:ext cx="2415967" cy="228953"/>
            <a:chOff x="0" y="-47625"/>
            <a:chExt cx="636300" cy="60300"/>
          </a:xfrm>
        </p:grpSpPr>
        <p:sp>
          <p:nvSpPr>
            <p:cNvPr id="97" name="Google Shape;97;p14"/>
            <p:cNvSpPr/>
            <p:nvPr/>
          </p:nvSpPr>
          <p:spPr>
            <a:xfrm>
              <a:off x="0" y="0"/>
              <a:ext cx="636296" cy="12543"/>
            </a:xfrm>
            <a:custGeom>
              <a:rect b="b" l="l" r="r" t="t"/>
              <a:pathLst>
                <a:path extrusionOk="0" h="12543" w="636296">
                  <a:moveTo>
                    <a:pt x="6272" y="0"/>
                  </a:moveTo>
                  <a:lnTo>
                    <a:pt x="630025" y="0"/>
                  </a:lnTo>
                  <a:cubicBezTo>
                    <a:pt x="631688" y="0"/>
                    <a:pt x="633283" y="661"/>
                    <a:pt x="634460" y="1837"/>
                  </a:cubicBezTo>
                  <a:cubicBezTo>
                    <a:pt x="635636" y="3013"/>
                    <a:pt x="636296" y="4608"/>
                    <a:pt x="636296" y="6272"/>
                  </a:cubicBezTo>
                  <a:lnTo>
                    <a:pt x="636296" y="6272"/>
                  </a:lnTo>
                  <a:cubicBezTo>
                    <a:pt x="636296" y="7935"/>
                    <a:pt x="635636" y="9530"/>
                    <a:pt x="634460" y="10706"/>
                  </a:cubicBezTo>
                  <a:cubicBezTo>
                    <a:pt x="633283" y="11882"/>
                    <a:pt x="631688" y="12543"/>
                    <a:pt x="630025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4"/>
            <p:cNvSpPr txBox="1"/>
            <p:nvPr/>
          </p:nvSpPr>
          <p:spPr>
            <a:xfrm>
              <a:off x="0" y="-47625"/>
              <a:ext cx="636300" cy="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4"/>
          <p:cNvGrpSpPr/>
          <p:nvPr/>
        </p:nvGrpSpPr>
        <p:grpSpPr>
          <a:xfrm>
            <a:off x="17096803" y="549312"/>
            <a:ext cx="137607" cy="145670"/>
            <a:chOff x="0" y="-47625"/>
            <a:chExt cx="812800" cy="860425"/>
          </a:xfrm>
        </p:grpSpPr>
        <p:sp>
          <p:nvSpPr>
            <p:cNvPr id="100" name="Google Shape;10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4"/>
          <p:cNvGrpSpPr/>
          <p:nvPr/>
        </p:nvGrpSpPr>
        <p:grpSpPr>
          <a:xfrm>
            <a:off x="17353109" y="549312"/>
            <a:ext cx="137607" cy="145670"/>
            <a:chOff x="0" y="-47625"/>
            <a:chExt cx="812800" cy="860425"/>
          </a:xfrm>
        </p:grpSpPr>
        <p:sp>
          <p:nvSpPr>
            <p:cNvPr id="103" name="Google Shape;10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4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4"/>
          <p:cNvGrpSpPr/>
          <p:nvPr/>
        </p:nvGrpSpPr>
        <p:grpSpPr>
          <a:xfrm>
            <a:off x="17605028" y="549312"/>
            <a:ext cx="137607" cy="145670"/>
            <a:chOff x="0" y="-47625"/>
            <a:chExt cx="812800" cy="860425"/>
          </a:xfrm>
        </p:grpSpPr>
        <p:sp>
          <p:nvSpPr>
            <p:cNvPr id="106" name="Google Shape;10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4"/>
          <p:cNvSpPr txBox="1"/>
          <p:nvPr>
            <p:ph type="title"/>
          </p:nvPr>
        </p:nvSpPr>
        <p:spPr>
          <a:xfrm>
            <a:off x="5855366" y="822297"/>
            <a:ext cx="11749661" cy="1192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b="1" sz="5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5500" y="5022850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4">
            <a:alphaModFix/>
          </a:blip>
          <a:srcRect b="36470" l="0" r="0" t="37247"/>
          <a:stretch/>
        </p:blipFill>
        <p:spPr>
          <a:xfrm>
            <a:off x="7217998" y="9235207"/>
            <a:ext cx="4108951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embléma, Grafika, tervezés, képernyőkép látható&#10;&#10;Automatikusan generált leírás" id="111" name="Google Shape;111;p14"/>
          <p:cNvPicPr preferRelativeResize="0"/>
          <p:nvPr/>
        </p:nvPicPr>
        <p:blipFill rotWithShape="1">
          <a:blip r:embed="rId5">
            <a:alphaModFix/>
          </a:blip>
          <a:srcRect b="4966" l="1021" r="0" t="59518"/>
          <a:stretch/>
        </p:blipFill>
        <p:spPr>
          <a:xfrm>
            <a:off x="26013" y="9235207"/>
            <a:ext cx="558386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53350" y="9163062"/>
            <a:ext cx="492000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7">
            <a:alphaModFix/>
          </a:blip>
          <a:srcRect b="0" l="0" r="20193" t="0"/>
          <a:stretch/>
        </p:blipFill>
        <p:spPr>
          <a:xfrm>
            <a:off x="86528" y="735435"/>
            <a:ext cx="3621872" cy="11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>
  <p:cSld name="Összehasonlítás">
    <p:bg>
      <p:bgPr>
        <a:solidFill>
          <a:srgbClr val="481658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5"/>
          <p:cNvSpPr txBox="1"/>
          <p:nvPr>
            <p:ph idx="2" type="body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3" type="body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5"/>
          <p:cNvSpPr txBox="1"/>
          <p:nvPr>
            <p:ph idx="4" type="body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5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5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grpSp>
        <p:nvGrpSpPr>
          <p:cNvPr id="122" name="Google Shape;122;p15"/>
          <p:cNvGrpSpPr/>
          <p:nvPr/>
        </p:nvGrpSpPr>
        <p:grpSpPr>
          <a:xfrm>
            <a:off x="17096803" y="549312"/>
            <a:ext cx="137607" cy="145670"/>
            <a:chOff x="0" y="-47625"/>
            <a:chExt cx="812800" cy="860425"/>
          </a:xfrm>
        </p:grpSpPr>
        <p:sp>
          <p:nvSpPr>
            <p:cNvPr id="123" name="Google Shape;12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5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5"/>
          <p:cNvGrpSpPr/>
          <p:nvPr/>
        </p:nvGrpSpPr>
        <p:grpSpPr>
          <a:xfrm>
            <a:off x="17353109" y="549312"/>
            <a:ext cx="137607" cy="145670"/>
            <a:chOff x="0" y="-47625"/>
            <a:chExt cx="812800" cy="860425"/>
          </a:xfrm>
        </p:grpSpPr>
        <p:sp>
          <p:nvSpPr>
            <p:cNvPr id="126" name="Google Shape;12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5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5"/>
          <p:cNvGrpSpPr/>
          <p:nvPr/>
        </p:nvGrpSpPr>
        <p:grpSpPr>
          <a:xfrm>
            <a:off x="17605028" y="549312"/>
            <a:ext cx="137607" cy="145670"/>
            <a:chOff x="0" y="-47625"/>
            <a:chExt cx="812800" cy="860425"/>
          </a:xfrm>
        </p:grpSpPr>
        <p:sp>
          <p:nvSpPr>
            <p:cNvPr id="129" name="Google Shape;12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5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15"/>
          <p:cNvGrpSpPr/>
          <p:nvPr/>
        </p:nvGrpSpPr>
        <p:grpSpPr>
          <a:xfrm>
            <a:off x="15227419" y="1925849"/>
            <a:ext cx="2415967" cy="228953"/>
            <a:chOff x="0" y="-47625"/>
            <a:chExt cx="636300" cy="60300"/>
          </a:xfrm>
        </p:grpSpPr>
        <p:sp>
          <p:nvSpPr>
            <p:cNvPr id="132" name="Google Shape;132;p15"/>
            <p:cNvSpPr/>
            <p:nvPr/>
          </p:nvSpPr>
          <p:spPr>
            <a:xfrm>
              <a:off x="0" y="0"/>
              <a:ext cx="636296" cy="12543"/>
            </a:xfrm>
            <a:custGeom>
              <a:rect b="b" l="l" r="r" t="t"/>
              <a:pathLst>
                <a:path extrusionOk="0" h="12543" w="636296">
                  <a:moveTo>
                    <a:pt x="6272" y="0"/>
                  </a:moveTo>
                  <a:lnTo>
                    <a:pt x="630025" y="0"/>
                  </a:lnTo>
                  <a:cubicBezTo>
                    <a:pt x="631688" y="0"/>
                    <a:pt x="633283" y="661"/>
                    <a:pt x="634460" y="1837"/>
                  </a:cubicBezTo>
                  <a:cubicBezTo>
                    <a:pt x="635636" y="3013"/>
                    <a:pt x="636296" y="4608"/>
                    <a:pt x="636296" y="6272"/>
                  </a:cubicBezTo>
                  <a:lnTo>
                    <a:pt x="636296" y="6272"/>
                  </a:lnTo>
                  <a:cubicBezTo>
                    <a:pt x="636296" y="7935"/>
                    <a:pt x="635636" y="9530"/>
                    <a:pt x="634460" y="10706"/>
                  </a:cubicBezTo>
                  <a:cubicBezTo>
                    <a:pt x="633283" y="11882"/>
                    <a:pt x="631688" y="12543"/>
                    <a:pt x="630025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0" y="-47625"/>
              <a:ext cx="636300" cy="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15"/>
          <p:cNvSpPr/>
          <p:nvPr/>
        </p:nvSpPr>
        <p:spPr>
          <a:xfrm rot="7935843">
            <a:off x="-3523524" y="-6393581"/>
            <a:ext cx="11750345" cy="9549827"/>
          </a:xfrm>
          <a:custGeom>
            <a:rect b="b" l="l" r="r" t="t"/>
            <a:pathLst>
              <a:path extrusionOk="0" h="9550513" w="11751190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1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5"/>
          <p:cNvSpPr/>
          <p:nvPr/>
        </p:nvSpPr>
        <p:spPr>
          <a:xfrm rot="-1478714">
            <a:off x="8580808" y="5403215"/>
            <a:ext cx="11765320" cy="9561997"/>
          </a:xfrm>
          <a:custGeom>
            <a:rect b="b" l="l" r="r" t="t"/>
            <a:pathLst>
              <a:path extrusionOk="0" h="9550513" w="11751190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1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5"/>
          <p:cNvSpPr txBox="1"/>
          <p:nvPr>
            <p:ph type="title"/>
          </p:nvPr>
        </p:nvSpPr>
        <p:spPr>
          <a:xfrm>
            <a:off x="5855366" y="822297"/>
            <a:ext cx="11749661" cy="1192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b="1" sz="5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7" name="Google Shape;137;p15"/>
          <p:cNvPicPr preferRelativeResize="0"/>
          <p:nvPr/>
        </p:nvPicPr>
        <p:blipFill rotWithShape="1">
          <a:blip r:embed="rId3">
            <a:alphaModFix/>
          </a:blip>
          <a:srcRect b="36470" l="0" r="0" t="37247"/>
          <a:stretch/>
        </p:blipFill>
        <p:spPr>
          <a:xfrm>
            <a:off x="7217998" y="9235207"/>
            <a:ext cx="4108951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embléma, Grafika, tervezés, képernyőkép látható&#10;&#10;Automatikusan generált leírás" id="138" name="Google Shape;138;p15"/>
          <p:cNvPicPr preferRelativeResize="0"/>
          <p:nvPr/>
        </p:nvPicPr>
        <p:blipFill rotWithShape="1">
          <a:blip r:embed="rId4">
            <a:alphaModFix/>
          </a:blip>
          <a:srcRect b="4966" l="1021" r="0" t="59518"/>
          <a:stretch/>
        </p:blipFill>
        <p:spPr>
          <a:xfrm>
            <a:off x="26013" y="9235207"/>
            <a:ext cx="558386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53350" y="9163062"/>
            <a:ext cx="492000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 rotWithShape="1">
          <a:blip r:embed="rId6">
            <a:alphaModFix/>
          </a:blip>
          <a:srcRect b="0" l="0" r="20193" t="0"/>
          <a:stretch/>
        </p:blipFill>
        <p:spPr>
          <a:xfrm>
            <a:off x="86528" y="735435"/>
            <a:ext cx="3621872" cy="11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>
  <p:cSld name="Csak cím">
    <p:bg>
      <p:bgPr>
        <a:solidFill>
          <a:srgbClr val="481658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6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6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45" name="Google Shape;145;p16"/>
          <p:cNvSpPr txBox="1"/>
          <p:nvPr>
            <p:ph type="title"/>
          </p:nvPr>
        </p:nvSpPr>
        <p:spPr>
          <a:xfrm>
            <a:off x="5855366" y="822297"/>
            <a:ext cx="11749661" cy="1192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b="1" sz="5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6" name="Google Shape;146;p16"/>
          <p:cNvGrpSpPr/>
          <p:nvPr/>
        </p:nvGrpSpPr>
        <p:grpSpPr>
          <a:xfrm>
            <a:off x="17236503" y="549312"/>
            <a:ext cx="137607" cy="145670"/>
            <a:chOff x="0" y="-47625"/>
            <a:chExt cx="812800" cy="860425"/>
          </a:xfrm>
        </p:grpSpPr>
        <p:sp>
          <p:nvSpPr>
            <p:cNvPr id="147" name="Google Shape;14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6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6"/>
          <p:cNvGrpSpPr/>
          <p:nvPr/>
        </p:nvGrpSpPr>
        <p:grpSpPr>
          <a:xfrm>
            <a:off x="17492809" y="549312"/>
            <a:ext cx="137607" cy="145670"/>
            <a:chOff x="0" y="-47625"/>
            <a:chExt cx="812800" cy="860425"/>
          </a:xfrm>
        </p:grpSpPr>
        <p:sp>
          <p:nvSpPr>
            <p:cNvPr id="150" name="Google Shape;15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6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6"/>
          <p:cNvGrpSpPr/>
          <p:nvPr/>
        </p:nvGrpSpPr>
        <p:grpSpPr>
          <a:xfrm>
            <a:off x="17744728" y="549312"/>
            <a:ext cx="137607" cy="145670"/>
            <a:chOff x="0" y="-47625"/>
            <a:chExt cx="812800" cy="860425"/>
          </a:xfrm>
        </p:grpSpPr>
        <p:sp>
          <p:nvSpPr>
            <p:cNvPr id="153" name="Google Shape;15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16"/>
          <p:cNvGrpSpPr/>
          <p:nvPr/>
        </p:nvGrpSpPr>
        <p:grpSpPr>
          <a:xfrm>
            <a:off x="15367119" y="1925849"/>
            <a:ext cx="2415967" cy="228953"/>
            <a:chOff x="0" y="-47625"/>
            <a:chExt cx="636300" cy="60300"/>
          </a:xfrm>
        </p:grpSpPr>
        <p:sp>
          <p:nvSpPr>
            <p:cNvPr id="156" name="Google Shape;156;p16"/>
            <p:cNvSpPr/>
            <p:nvPr/>
          </p:nvSpPr>
          <p:spPr>
            <a:xfrm>
              <a:off x="0" y="0"/>
              <a:ext cx="636296" cy="12543"/>
            </a:xfrm>
            <a:custGeom>
              <a:rect b="b" l="l" r="r" t="t"/>
              <a:pathLst>
                <a:path extrusionOk="0" h="12543" w="636296">
                  <a:moveTo>
                    <a:pt x="6272" y="0"/>
                  </a:moveTo>
                  <a:lnTo>
                    <a:pt x="630025" y="0"/>
                  </a:lnTo>
                  <a:cubicBezTo>
                    <a:pt x="631688" y="0"/>
                    <a:pt x="633283" y="661"/>
                    <a:pt x="634460" y="1837"/>
                  </a:cubicBezTo>
                  <a:cubicBezTo>
                    <a:pt x="635636" y="3013"/>
                    <a:pt x="636296" y="4608"/>
                    <a:pt x="636296" y="6272"/>
                  </a:cubicBezTo>
                  <a:lnTo>
                    <a:pt x="636296" y="6272"/>
                  </a:lnTo>
                  <a:cubicBezTo>
                    <a:pt x="636296" y="7935"/>
                    <a:pt x="635636" y="9530"/>
                    <a:pt x="634460" y="10706"/>
                  </a:cubicBezTo>
                  <a:cubicBezTo>
                    <a:pt x="633283" y="11882"/>
                    <a:pt x="631688" y="12543"/>
                    <a:pt x="630025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6"/>
            <p:cNvSpPr txBox="1"/>
            <p:nvPr/>
          </p:nvSpPr>
          <p:spPr>
            <a:xfrm>
              <a:off x="0" y="-47625"/>
              <a:ext cx="636300" cy="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6"/>
          <p:cNvSpPr/>
          <p:nvPr/>
        </p:nvSpPr>
        <p:spPr>
          <a:xfrm rot="7935843">
            <a:off x="-3244124" y="-6228480"/>
            <a:ext cx="11750345" cy="9549827"/>
          </a:xfrm>
          <a:custGeom>
            <a:rect b="b" l="l" r="r" t="t"/>
            <a:pathLst>
              <a:path extrusionOk="0" h="9550513" w="11751190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1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6"/>
          <p:cNvSpPr/>
          <p:nvPr/>
        </p:nvSpPr>
        <p:spPr>
          <a:xfrm rot="-1478714">
            <a:off x="8580808" y="5403215"/>
            <a:ext cx="11765320" cy="9561997"/>
          </a:xfrm>
          <a:custGeom>
            <a:rect b="b" l="l" r="r" t="t"/>
            <a:pathLst>
              <a:path extrusionOk="0" h="9550513" w="11751190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1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b="36470" l="0" r="0" t="37247"/>
          <a:stretch/>
        </p:blipFill>
        <p:spPr>
          <a:xfrm>
            <a:off x="7217998" y="9235207"/>
            <a:ext cx="4108951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embléma, Grafika, tervezés, képernyőkép látható&#10;&#10;Automatikusan generált leírás" id="161" name="Google Shape;161;p16"/>
          <p:cNvPicPr preferRelativeResize="0"/>
          <p:nvPr/>
        </p:nvPicPr>
        <p:blipFill rotWithShape="1">
          <a:blip r:embed="rId4">
            <a:alphaModFix/>
          </a:blip>
          <a:srcRect b="4966" l="1021" r="0" t="59518"/>
          <a:stretch/>
        </p:blipFill>
        <p:spPr>
          <a:xfrm>
            <a:off x="26013" y="9235207"/>
            <a:ext cx="558386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53350" y="9163062"/>
            <a:ext cx="492000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 rotWithShape="1">
          <a:blip r:embed="rId6">
            <a:alphaModFix/>
          </a:blip>
          <a:srcRect b="0" l="0" r="20193" t="0"/>
          <a:stretch/>
        </p:blipFill>
        <p:spPr>
          <a:xfrm>
            <a:off x="86528" y="735435"/>
            <a:ext cx="3621872" cy="11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>
  <p:cSld name="Üres">
    <p:bg>
      <p:bgPr>
        <a:solidFill>
          <a:srgbClr val="481658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7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7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grpSp>
        <p:nvGrpSpPr>
          <p:cNvPr id="168" name="Google Shape;168;p17"/>
          <p:cNvGrpSpPr/>
          <p:nvPr/>
        </p:nvGrpSpPr>
        <p:grpSpPr>
          <a:xfrm>
            <a:off x="17236503" y="549312"/>
            <a:ext cx="137607" cy="145670"/>
            <a:chOff x="0" y="-47625"/>
            <a:chExt cx="812800" cy="860425"/>
          </a:xfrm>
        </p:grpSpPr>
        <p:sp>
          <p:nvSpPr>
            <p:cNvPr id="169" name="Google Shape;16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7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17"/>
          <p:cNvGrpSpPr/>
          <p:nvPr/>
        </p:nvGrpSpPr>
        <p:grpSpPr>
          <a:xfrm>
            <a:off x="17492809" y="549312"/>
            <a:ext cx="137607" cy="145670"/>
            <a:chOff x="0" y="-47625"/>
            <a:chExt cx="812800" cy="860425"/>
          </a:xfrm>
        </p:grpSpPr>
        <p:sp>
          <p:nvSpPr>
            <p:cNvPr id="172" name="Google Shape;17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7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17"/>
          <p:cNvGrpSpPr/>
          <p:nvPr/>
        </p:nvGrpSpPr>
        <p:grpSpPr>
          <a:xfrm>
            <a:off x="17744728" y="549312"/>
            <a:ext cx="137607" cy="145670"/>
            <a:chOff x="0" y="-47625"/>
            <a:chExt cx="812800" cy="860425"/>
          </a:xfrm>
        </p:grpSpPr>
        <p:sp>
          <p:nvSpPr>
            <p:cNvPr id="175" name="Google Shape;175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7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17"/>
          <p:cNvSpPr/>
          <p:nvPr/>
        </p:nvSpPr>
        <p:spPr>
          <a:xfrm rot="7935843">
            <a:off x="-3244124" y="-6228480"/>
            <a:ext cx="11750345" cy="9549827"/>
          </a:xfrm>
          <a:custGeom>
            <a:rect b="b" l="l" r="r" t="t"/>
            <a:pathLst>
              <a:path extrusionOk="0" h="9550513" w="11751190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1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/>
          <p:nvPr/>
        </p:nvSpPr>
        <p:spPr>
          <a:xfrm rot="-1478714">
            <a:off x="8580808" y="5403215"/>
            <a:ext cx="11765320" cy="9561997"/>
          </a:xfrm>
          <a:custGeom>
            <a:rect b="b" l="l" r="r" t="t"/>
            <a:pathLst>
              <a:path extrusionOk="0" h="9550513" w="11751190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1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7"/>
          <p:cNvPicPr preferRelativeResize="0"/>
          <p:nvPr/>
        </p:nvPicPr>
        <p:blipFill rotWithShape="1">
          <a:blip r:embed="rId3">
            <a:alphaModFix/>
          </a:blip>
          <a:srcRect b="36470" l="0" r="0" t="37247"/>
          <a:stretch/>
        </p:blipFill>
        <p:spPr>
          <a:xfrm>
            <a:off x="7217998" y="9235207"/>
            <a:ext cx="4108951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embléma, Grafika, tervezés, képernyőkép látható&#10;&#10;Automatikusan generált leírás" id="180" name="Google Shape;180;p17"/>
          <p:cNvPicPr preferRelativeResize="0"/>
          <p:nvPr/>
        </p:nvPicPr>
        <p:blipFill rotWithShape="1">
          <a:blip r:embed="rId4">
            <a:alphaModFix/>
          </a:blip>
          <a:srcRect b="4966" l="1021" r="0" t="59518"/>
          <a:stretch/>
        </p:blipFill>
        <p:spPr>
          <a:xfrm>
            <a:off x="26013" y="9235207"/>
            <a:ext cx="558386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53350" y="9163062"/>
            <a:ext cx="492000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/>
          <p:cNvPicPr preferRelativeResize="0"/>
          <p:nvPr/>
        </p:nvPicPr>
        <p:blipFill rotWithShape="1">
          <a:blip r:embed="rId6">
            <a:alphaModFix/>
          </a:blip>
          <a:srcRect b="0" l="0" r="20193" t="0"/>
          <a:stretch/>
        </p:blipFill>
        <p:spPr>
          <a:xfrm>
            <a:off x="86528" y="735435"/>
            <a:ext cx="3621872" cy="11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>
  <p:cSld name="Tartalomrész képaláírással">
    <p:bg>
      <p:bgPr>
        <a:solidFill>
          <a:srgbClr val="481658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5" name="Google Shape;185;p21"/>
          <p:cNvSpPr txBox="1"/>
          <p:nvPr>
            <p:ph idx="2" type="body"/>
          </p:nvPr>
        </p:nvSpPr>
        <p:spPr>
          <a:xfrm>
            <a:off x="1260475" y="2462410"/>
            <a:ext cx="5897563" cy="634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6" name="Google Shape;186;p21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1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1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grpSp>
        <p:nvGrpSpPr>
          <p:cNvPr id="189" name="Google Shape;189;p21"/>
          <p:cNvGrpSpPr/>
          <p:nvPr/>
        </p:nvGrpSpPr>
        <p:grpSpPr>
          <a:xfrm>
            <a:off x="916428" y="724679"/>
            <a:ext cx="137607" cy="145670"/>
            <a:chOff x="0" y="-47625"/>
            <a:chExt cx="812800" cy="860425"/>
          </a:xfrm>
        </p:grpSpPr>
        <p:sp>
          <p:nvSpPr>
            <p:cNvPr id="190" name="Google Shape;190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1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21"/>
          <p:cNvGrpSpPr/>
          <p:nvPr/>
        </p:nvGrpSpPr>
        <p:grpSpPr>
          <a:xfrm>
            <a:off x="1172734" y="724679"/>
            <a:ext cx="137607" cy="145670"/>
            <a:chOff x="0" y="-47625"/>
            <a:chExt cx="812800" cy="860425"/>
          </a:xfrm>
        </p:grpSpPr>
        <p:sp>
          <p:nvSpPr>
            <p:cNvPr id="193" name="Google Shape;193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1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21"/>
          <p:cNvGrpSpPr/>
          <p:nvPr/>
        </p:nvGrpSpPr>
        <p:grpSpPr>
          <a:xfrm>
            <a:off x="1424653" y="724679"/>
            <a:ext cx="137607" cy="145670"/>
            <a:chOff x="0" y="-47625"/>
            <a:chExt cx="812800" cy="860425"/>
          </a:xfrm>
        </p:grpSpPr>
        <p:sp>
          <p:nvSpPr>
            <p:cNvPr id="196" name="Google Shape;196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1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21"/>
          <p:cNvGrpSpPr/>
          <p:nvPr/>
        </p:nvGrpSpPr>
        <p:grpSpPr>
          <a:xfrm>
            <a:off x="895734" y="1624139"/>
            <a:ext cx="2415967" cy="228953"/>
            <a:chOff x="0" y="-47625"/>
            <a:chExt cx="636300" cy="60300"/>
          </a:xfrm>
        </p:grpSpPr>
        <p:sp>
          <p:nvSpPr>
            <p:cNvPr id="199" name="Google Shape;199;p21"/>
            <p:cNvSpPr/>
            <p:nvPr/>
          </p:nvSpPr>
          <p:spPr>
            <a:xfrm>
              <a:off x="0" y="0"/>
              <a:ext cx="636296" cy="12543"/>
            </a:xfrm>
            <a:custGeom>
              <a:rect b="b" l="l" r="r" t="t"/>
              <a:pathLst>
                <a:path extrusionOk="0" h="12543" w="636296">
                  <a:moveTo>
                    <a:pt x="6272" y="0"/>
                  </a:moveTo>
                  <a:lnTo>
                    <a:pt x="630025" y="0"/>
                  </a:lnTo>
                  <a:cubicBezTo>
                    <a:pt x="631688" y="0"/>
                    <a:pt x="633283" y="661"/>
                    <a:pt x="634460" y="1837"/>
                  </a:cubicBezTo>
                  <a:cubicBezTo>
                    <a:pt x="635636" y="3013"/>
                    <a:pt x="636296" y="4608"/>
                    <a:pt x="636296" y="6272"/>
                  </a:cubicBezTo>
                  <a:lnTo>
                    <a:pt x="636296" y="6272"/>
                  </a:lnTo>
                  <a:cubicBezTo>
                    <a:pt x="636296" y="7935"/>
                    <a:pt x="635636" y="9530"/>
                    <a:pt x="634460" y="10706"/>
                  </a:cubicBezTo>
                  <a:cubicBezTo>
                    <a:pt x="633283" y="11882"/>
                    <a:pt x="631688" y="12543"/>
                    <a:pt x="630025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33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1"/>
            <p:cNvSpPr txBox="1"/>
            <p:nvPr/>
          </p:nvSpPr>
          <p:spPr>
            <a:xfrm>
              <a:off x="0" y="-47625"/>
              <a:ext cx="636300" cy="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21"/>
          <p:cNvSpPr/>
          <p:nvPr/>
        </p:nvSpPr>
        <p:spPr>
          <a:xfrm rot="2865641">
            <a:off x="-4315322" y="6062812"/>
            <a:ext cx="11765320" cy="9561997"/>
          </a:xfrm>
          <a:custGeom>
            <a:rect b="b" l="l" r="r" t="t"/>
            <a:pathLst>
              <a:path extrusionOk="0" h="9550513" w="11751190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1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/>
          <p:nvPr/>
        </p:nvSpPr>
        <p:spPr>
          <a:xfrm rot="2115798">
            <a:off x="12631703" y="-4042172"/>
            <a:ext cx="11750345" cy="9549827"/>
          </a:xfrm>
          <a:custGeom>
            <a:rect b="b" l="l" r="r" t="t"/>
            <a:pathLst>
              <a:path extrusionOk="0" h="9550513" w="11751190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1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1"/>
          <p:cNvPicPr preferRelativeResize="0"/>
          <p:nvPr/>
        </p:nvPicPr>
        <p:blipFill rotWithShape="1">
          <a:blip r:embed="rId3">
            <a:alphaModFix/>
          </a:blip>
          <a:srcRect b="36470" l="0" r="0" t="37247"/>
          <a:stretch/>
        </p:blipFill>
        <p:spPr>
          <a:xfrm>
            <a:off x="7217998" y="9235207"/>
            <a:ext cx="4108951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embléma, Grafika, tervezés, képernyőkép látható&#10;&#10;Automatikusan generált leírás" id="204" name="Google Shape;204;p21"/>
          <p:cNvPicPr preferRelativeResize="0"/>
          <p:nvPr/>
        </p:nvPicPr>
        <p:blipFill rotWithShape="1">
          <a:blip r:embed="rId4">
            <a:alphaModFix/>
          </a:blip>
          <a:srcRect b="4966" l="1021" r="0" t="59518"/>
          <a:stretch/>
        </p:blipFill>
        <p:spPr>
          <a:xfrm>
            <a:off x="26013" y="9235207"/>
            <a:ext cx="558386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53350" y="9163062"/>
            <a:ext cx="492000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6">
            <a:alphaModFix/>
          </a:blip>
          <a:srcRect b="0" l="0" r="20193" t="0"/>
          <a:stretch/>
        </p:blipFill>
        <p:spPr>
          <a:xfrm>
            <a:off x="14659069" y="735435"/>
            <a:ext cx="3621872" cy="11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/>
          <p:cNvSpPr txBox="1"/>
          <p:nvPr>
            <p:ph type="title"/>
          </p:nvPr>
        </p:nvSpPr>
        <p:spPr>
          <a:xfrm>
            <a:off x="954937" y="1054308"/>
            <a:ext cx="6546243" cy="677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5.png"/></Relationships>
</file>

<file path=ppt/slides/_rels/slide18.xml.rels><?xml version="1.0" encoding="UTF-8" standalone="yes"?><Relationships xmlns="http://schemas.openxmlformats.org/package/2006/relationships"><Relationship Id="rId40" Type="http://schemas.openxmlformats.org/officeDocument/2006/relationships/image" Target="../media/image53.png"/><Relationship Id="rId20" Type="http://schemas.openxmlformats.org/officeDocument/2006/relationships/image" Target="../media/image29.png"/><Relationship Id="rId42" Type="http://schemas.openxmlformats.org/officeDocument/2006/relationships/image" Target="../media/image61.jpg"/><Relationship Id="rId41" Type="http://schemas.openxmlformats.org/officeDocument/2006/relationships/image" Target="../media/image59.png"/><Relationship Id="rId22" Type="http://schemas.openxmlformats.org/officeDocument/2006/relationships/image" Target="../media/image33.png"/><Relationship Id="rId21" Type="http://schemas.openxmlformats.org/officeDocument/2006/relationships/image" Target="../media/image30.png"/><Relationship Id="rId24" Type="http://schemas.openxmlformats.org/officeDocument/2006/relationships/image" Target="../media/image36.png"/><Relationship Id="rId23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34.png"/><Relationship Id="rId26" Type="http://schemas.openxmlformats.org/officeDocument/2006/relationships/image" Target="../media/image64.png"/><Relationship Id="rId25" Type="http://schemas.openxmlformats.org/officeDocument/2006/relationships/image" Target="../media/image37.png"/><Relationship Id="rId28" Type="http://schemas.openxmlformats.org/officeDocument/2006/relationships/image" Target="../media/image41.png"/><Relationship Id="rId27" Type="http://schemas.openxmlformats.org/officeDocument/2006/relationships/image" Target="../media/image40.png"/><Relationship Id="rId5" Type="http://schemas.openxmlformats.org/officeDocument/2006/relationships/image" Target="../media/image22.png"/><Relationship Id="rId6" Type="http://schemas.openxmlformats.org/officeDocument/2006/relationships/image" Target="../media/image16.png"/><Relationship Id="rId29" Type="http://schemas.openxmlformats.org/officeDocument/2006/relationships/image" Target="../media/image56.png"/><Relationship Id="rId7" Type="http://schemas.openxmlformats.org/officeDocument/2006/relationships/image" Target="../media/image38.png"/><Relationship Id="rId8" Type="http://schemas.openxmlformats.org/officeDocument/2006/relationships/image" Target="../media/image19.png"/><Relationship Id="rId31" Type="http://schemas.openxmlformats.org/officeDocument/2006/relationships/image" Target="../media/image44.png"/><Relationship Id="rId30" Type="http://schemas.openxmlformats.org/officeDocument/2006/relationships/image" Target="../media/image39.png"/><Relationship Id="rId11" Type="http://schemas.openxmlformats.org/officeDocument/2006/relationships/image" Target="../media/image21.png"/><Relationship Id="rId33" Type="http://schemas.openxmlformats.org/officeDocument/2006/relationships/image" Target="../media/image60.png"/><Relationship Id="rId10" Type="http://schemas.openxmlformats.org/officeDocument/2006/relationships/image" Target="../media/image52.png"/><Relationship Id="rId32" Type="http://schemas.openxmlformats.org/officeDocument/2006/relationships/image" Target="../media/image42.png"/><Relationship Id="rId13" Type="http://schemas.openxmlformats.org/officeDocument/2006/relationships/image" Target="../media/image28.png"/><Relationship Id="rId35" Type="http://schemas.openxmlformats.org/officeDocument/2006/relationships/image" Target="../media/image46.png"/><Relationship Id="rId12" Type="http://schemas.openxmlformats.org/officeDocument/2006/relationships/image" Target="../media/image17.png"/><Relationship Id="rId34" Type="http://schemas.openxmlformats.org/officeDocument/2006/relationships/image" Target="../media/image49.png"/><Relationship Id="rId15" Type="http://schemas.openxmlformats.org/officeDocument/2006/relationships/image" Target="../media/image32.png"/><Relationship Id="rId37" Type="http://schemas.openxmlformats.org/officeDocument/2006/relationships/image" Target="../media/image50.png"/><Relationship Id="rId14" Type="http://schemas.openxmlformats.org/officeDocument/2006/relationships/image" Target="../media/image45.png"/><Relationship Id="rId36" Type="http://schemas.openxmlformats.org/officeDocument/2006/relationships/image" Target="../media/image57.png"/><Relationship Id="rId17" Type="http://schemas.openxmlformats.org/officeDocument/2006/relationships/image" Target="../media/image26.png"/><Relationship Id="rId39" Type="http://schemas.openxmlformats.org/officeDocument/2006/relationships/image" Target="../media/image47.png"/><Relationship Id="rId16" Type="http://schemas.openxmlformats.org/officeDocument/2006/relationships/image" Target="../media/image25.png"/><Relationship Id="rId38" Type="http://schemas.openxmlformats.org/officeDocument/2006/relationships/image" Target="../media/image58.png"/><Relationship Id="rId19" Type="http://schemas.openxmlformats.org/officeDocument/2006/relationships/image" Target="../media/image35.png"/><Relationship Id="rId18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f691013b3f_1_102"/>
          <p:cNvSpPr txBox="1"/>
          <p:nvPr>
            <p:ph type="ctrTitle"/>
          </p:nvPr>
        </p:nvSpPr>
        <p:spPr>
          <a:xfrm>
            <a:off x="2286000" y="1866899"/>
            <a:ext cx="137160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"/>
              <a:buNone/>
            </a:pPr>
            <a:r>
              <a:rPr lang="hu-HU" sz="4000"/>
              <a:t>Leveraging Open Large Language Models for </a:t>
            </a:r>
            <a:br>
              <a:rPr lang="hu-HU" sz="4000"/>
            </a:br>
            <a:r>
              <a:rPr lang="hu-HU" sz="4000"/>
              <a:t>Multilingual Policy Topic Classification:</a:t>
            </a:r>
            <a:br>
              <a:rPr lang="hu-HU" sz="4000"/>
            </a:br>
            <a:r>
              <a:rPr lang="hu-HU" sz="4000"/>
              <a:t>The Babel Machine Approach</a:t>
            </a:r>
            <a:br>
              <a:rPr lang="hu-HU" sz="4000"/>
            </a:br>
            <a:r>
              <a:rPr b="0" lang="hu-HU" sz="1800"/>
              <a:t>Miklós Sebők, Ákos Máté, Orsolya Ring, Viktor Kovács, Richárd Lehoczki</a:t>
            </a:r>
            <a:endParaRPr b="0" sz="5400"/>
          </a:p>
        </p:txBody>
      </p:sp>
      <p:sp>
        <p:nvSpPr>
          <p:cNvPr id="213" name="Google Shape;213;g2f691013b3f_1_102"/>
          <p:cNvSpPr txBox="1"/>
          <p:nvPr>
            <p:ph idx="1" type="subTitle"/>
          </p:nvPr>
        </p:nvSpPr>
        <p:spPr>
          <a:xfrm>
            <a:off x="2286000" y="7876547"/>
            <a:ext cx="13716000" cy="1453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hu-HU" sz="2800"/>
              <a:t>Viktor</a:t>
            </a:r>
            <a:r>
              <a:rPr lang="hu-HU" sz="2800"/>
              <a:t> Kovács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hu-HU"/>
              <a:t>Data Scientist, poltextLAB, HUN-REN Centre for Social Sciences</a:t>
            </a:r>
            <a:endParaRPr/>
          </a:p>
        </p:txBody>
      </p:sp>
      <p:sp>
        <p:nvSpPr>
          <p:cNvPr id="214" name="Google Shape;214;g2f691013b3f_1_102"/>
          <p:cNvSpPr txBox="1"/>
          <p:nvPr/>
        </p:nvSpPr>
        <p:spPr>
          <a:xfrm>
            <a:off x="2286000" y="6422731"/>
            <a:ext cx="13716000" cy="1453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b="0" i="1" lang="hu-HU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2nd Budapest Methods Workshop on Large Language Models and Generative AI: </a:t>
            </a:r>
            <a:br>
              <a:rPr b="0" i="1" lang="hu-HU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hu-HU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Social Science Applications and Legal Aspects </a:t>
            </a:r>
            <a:endParaRPr b="0" i="1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f691013b3f_1_102"/>
          <p:cNvSpPr txBox="1"/>
          <p:nvPr/>
        </p:nvSpPr>
        <p:spPr>
          <a:xfrm>
            <a:off x="11833412" y="405115"/>
            <a:ext cx="49730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u-HU" sz="2800">
                <a:solidFill>
                  <a:schemeClr val="lt1"/>
                </a:solidFill>
              </a:rPr>
              <a:t>Kovacs.Viktor</a:t>
            </a:r>
            <a:r>
              <a:rPr b="0" i="0" lang="hu-H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@tk.hu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16c7f08d86_0_135"/>
          <p:cNvSpPr txBox="1"/>
          <p:nvPr>
            <p:ph type="title"/>
          </p:nvPr>
        </p:nvSpPr>
        <p:spPr>
          <a:xfrm>
            <a:off x="5842000" y="833777"/>
            <a:ext cx="118320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hu-HU"/>
              <a:t>Results</a:t>
            </a:r>
            <a:endParaRPr/>
          </a:p>
        </p:txBody>
      </p:sp>
      <p:pic>
        <p:nvPicPr>
          <p:cNvPr id="284" name="Google Shape;284;g316c7f08d86_0_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487" y="1543049"/>
            <a:ext cx="8943027" cy="690377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316c7f08d86_0_135"/>
          <p:cNvSpPr txBox="1"/>
          <p:nvPr/>
        </p:nvSpPr>
        <p:spPr>
          <a:xfrm>
            <a:off x="5153095" y="8534400"/>
            <a:ext cx="798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6668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2000">
                <a:solidFill>
                  <a:schemeClr val="lt1"/>
                </a:solidFill>
              </a:rPr>
              <a:t>Pooled versus language-specific models (weighted macro F1)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16c7f08d86_0_143"/>
          <p:cNvSpPr txBox="1"/>
          <p:nvPr>
            <p:ph type="title"/>
          </p:nvPr>
        </p:nvSpPr>
        <p:spPr>
          <a:xfrm>
            <a:off x="5842000" y="833777"/>
            <a:ext cx="118320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hu-HU"/>
              <a:t>Results</a:t>
            </a:r>
            <a:endParaRPr/>
          </a:p>
        </p:txBody>
      </p:sp>
      <p:pic>
        <p:nvPicPr>
          <p:cNvPr id="292" name="Google Shape;292;g316c7f08d86_0_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6699" y="2350150"/>
            <a:ext cx="12765701" cy="55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316c7f08d86_0_143"/>
          <p:cNvSpPr txBox="1"/>
          <p:nvPr/>
        </p:nvSpPr>
        <p:spPr>
          <a:xfrm>
            <a:off x="6418359" y="8134350"/>
            <a:ext cx="51624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6668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2000">
                <a:solidFill>
                  <a:schemeClr val="lt1"/>
                </a:solidFill>
              </a:rPr>
              <a:t>Performance by language-domain pairs (weighted macro F1)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16c7f08d86_0_163"/>
          <p:cNvSpPr txBox="1"/>
          <p:nvPr>
            <p:ph type="title"/>
          </p:nvPr>
        </p:nvSpPr>
        <p:spPr>
          <a:xfrm>
            <a:off x="5842000" y="833777"/>
            <a:ext cx="118320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hu-HU"/>
              <a:t>Results</a:t>
            </a:r>
            <a:endParaRPr/>
          </a:p>
        </p:txBody>
      </p:sp>
      <p:pic>
        <p:nvPicPr>
          <p:cNvPr id="300" name="Google Shape;300;g316c7f08d86_0_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550" y="1752563"/>
            <a:ext cx="8336901" cy="678187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316c7f08d86_0_163"/>
          <p:cNvSpPr txBox="1"/>
          <p:nvPr/>
        </p:nvSpPr>
        <p:spPr>
          <a:xfrm>
            <a:off x="4502693" y="8686800"/>
            <a:ext cx="928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6668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2000">
                <a:solidFill>
                  <a:schemeClr val="lt1"/>
                </a:solidFill>
              </a:rPr>
              <a:t>Distribution of micro F1 scores and their medians across CAP topic.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16c7f08d86_0_181"/>
          <p:cNvSpPr txBox="1"/>
          <p:nvPr>
            <p:ph type="title"/>
          </p:nvPr>
        </p:nvSpPr>
        <p:spPr>
          <a:xfrm>
            <a:off x="5842000" y="833777"/>
            <a:ext cx="118320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hu-HU"/>
              <a:t>Discussion</a:t>
            </a:r>
            <a:endParaRPr/>
          </a:p>
        </p:txBody>
      </p:sp>
      <p:sp>
        <p:nvSpPr>
          <p:cNvPr id="308" name="Google Shape;308;g316c7f08d86_0_181"/>
          <p:cNvSpPr txBox="1"/>
          <p:nvPr/>
        </p:nvSpPr>
        <p:spPr>
          <a:xfrm>
            <a:off x="1025100" y="4961850"/>
            <a:ext cx="82179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3000">
                <a:solidFill>
                  <a:schemeClr val="lt1"/>
                </a:solidFill>
              </a:rPr>
              <a:t>Performance is not entirely data driven!</a:t>
            </a:r>
            <a:endParaRPr b="1" sz="3000">
              <a:solidFill>
                <a:schemeClr val="lt1"/>
              </a:solidFill>
            </a:endParaRPr>
          </a:p>
        </p:txBody>
      </p:sp>
      <p:pic>
        <p:nvPicPr>
          <p:cNvPr id="309" name="Google Shape;309;g316c7f08d86_0_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6350" y="2495425"/>
            <a:ext cx="7524797" cy="600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16c7f08d86_0_61"/>
          <p:cNvSpPr txBox="1"/>
          <p:nvPr>
            <p:ph type="title"/>
          </p:nvPr>
        </p:nvSpPr>
        <p:spPr>
          <a:xfrm>
            <a:off x="5842000" y="833777"/>
            <a:ext cx="118320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hu-HU"/>
              <a:t>Discussion</a:t>
            </a:r>
            <a:endParaRPr/>
          </a:p>
        </p:txBody>
      </p:sp>
      <p:sp>
        <p:nvSpPr>
          <p:cNvPr id="316" name="Google Shape;316;g316c7f08d86_0_61"/>
          <p:cNvSpPr txBox="1"/>
          <p:nvPr/>
        </p:nvSpPr>
        <p:spPr>
          <a:xfrm>
            <a:off x="1501350" y="2532175"/>
            <a:ext cx="14699100" cy="6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Pooled data (across languages and domains) results in poor model performance</a:t>
            </a:r>
            <a:endParaRPr sz="3000">
              <a:solidFill>
                <a:schemeClr val="lt1"/>
              </a:solidFill>
            </a:endParaRPr>
          </a:p>
          <a:p>
            <a:pPr indent="-17145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Careful partitioning of the data increases model performance drastically</a:t>
            </a:r>
            <a:endParaRPr sz="3000">
              <a:solidFill>
                <a:schemeClr val="lt1"/>
              </a:solidFill>
            </a:endParaRPr>
          </a:p>
          <a:p>
            <a:pPr indent="-17145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Model performance </a:t>
            </a:r>
            <a:r>
              <a:rPr lang="hu-HU" sz="3000">
                <a:solidFill>
                  <a:schemeClr val="lt1"/>
                </a:solidFill>
              </a:rPr>
              <a:t>plateaus</a:t>
            </a:r>
            <a:r>
              <a:rPr lang="hu-HU" sz="3000">
                <a:solidFill>
                  <a:schemeClr val="lt1"/>
                </a:solidFill>
              </a:rPr>
              <a:t> regardless of fine-tuning data composition</a:t>
            </a:r>
            <a:endParaRPr sz="3000">
              <a:solidFill>
                <a:schemeClr val="lt1"/>
              </a:solidFill>
            </a:endParaRPr>
          </a:p>
          <a:p>
            <a:pPr indent="-17145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LLM performance in some cases outperforms human coding </a:t>
            </a:r>
            <a:endParaRPr sz="30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>
                <a:solidFill>
                  <a:schemeClr val="lt1"/>
                </a:solidFill>
              </a:rPr>
              <a:t>(above 0.85 macro F1)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16c7f08d86_0_197"/>
          <p:cNvSpPr txBox="1"/>
          <p:nvPr>
            <p:ph type="title"/>
          </p:nvPr>
        </p:nvSpPr>
        <p:spPr>
          <a:xfrm>
            <a:off x="5842000" y="833777"/>
            <a:ext cx="118320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hu-HU"/>
              <a:t>New tasks</a:t>
            </a:r>
            <a:endParaRPr/>
          </a:p>
        </p:txBody>
      </p:sp>
      <p:sp>
        <p:nvSpPr>
          <p:cNvPr id="323" name="Google Shape;323;g316c7f08d86_0_197"/>
          <p:cNvSpPr txBox="1"/>
          <p:nvPr/>
        </p:nvSpPr>
        <p:spPr>
          <a:xfrm>
            <a:off x="6140700" y="4567950"/>
            <a:ext cx="60066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>
                <a:solidFill>
                  <a:schemeClr val="lt1"/>
                </a:solidFill>
              </a:rPr>
              <a:t>Beyond the paper…</a:t>
            </a:r>
            <a:endParaRPr sz="4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4"/>
          <p:cNvSpPr txBox="1"/>
          <p:nvPr>
            <p:ph type="title"/>
          </p:nvPr>
        </p:nvSpPr>
        <p:spPr>
          <a:xfrm>
            <a:off x="5842000" y="833777"/>
            <a:ext cx="11831900" cy="1151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hu-HU"/>
              <a:t>New tasks</a:t>
            </a:r>
            <a:endParaRPr/>
          </a:p>
        </p:txBody>
      </p:sp>
      <p:sp>
        <p:nvSpPr>
          <p:cNvPr id="329" name="Google Shape;329;p54"/>
          <p:cNvSpPr txBox="1"/>
          <p:nvPr/>
        </p:nvSpPr>
        <p:spPr>
          <a:xfrm>
            <a:off x="1501350" y="2532175"/>
            <a:ext cx="14142600" cy="6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Sentiment (3) – Emotions (6) –  CAP (21+1) –  Manifesto (56+1)</a:t>
            </a:r>
            <a:endParaRPr sz="3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Increasing the number of labels increases task complexity</a:t>
            </a:r>
            <a:endParaRPr sz="3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No Policy Content?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hu-HU" sz="3000">
                <a:solidFill>
                  <a:schemeClr val="lt1"/>
                </a:solidFill>
              </a:rPr>
              <a:t>Still difficult to detect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hu-HU" sz="3000">
                <a:solidFill>
                  <a:schemeClr val="lt1"/>
                </a:solidFill>
              </a:rPr>
              <a:t>Beta test: we have fine-tuned smaller (DistilBERT) models to detect whether the given text has relevant content, and use it in series with the large model that predicts the correct label</a:t>
            </a:r>
            <a:endParaRPr sz="30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16c7f08d86_0_203"/>
          <p:cNvSpPr txBox="1"/>
          <p:nvPr>
            <p:ph type="title"/>
          </p:nvPr>
        </p:nvSpPr>
        <p:spPr>
          <a:xfrm>
            <a:off x="5842000" y="833777"/>
            <a:ext cx="118320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hu-HU"/>
              <a:t>New models</a:t>
            </a:r>
            <a:endParaRPr/>
          </a:p>
        </p:txBody>
      </p:sp>
      <p:sp>
        <p:nvSpPr>
          <p:cNvPr id="335" name="Google Shape;335;g316c7f08d86_0_203"/>
          <p:cNvSpPr txBox="1"/>
          <p:nvPr/>
        </p:nvSpPr>
        <p:spPr>
          <a:xfrm>
            <a:off x="1501350" y="2532175"/>
            <a:ext cx="7498200" cy="6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Open generative models 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hu-HU" sz="3000">
                <a:solidFill>
                  <a:schemeClr val="lt1"/>
                </a:solidFill>
              </a:rPr>
              <a:t>Preliminary results show no improvement in performance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hu-HU" sz="3000">
                <a:solidFill>
                  <a:schemeClr val="lt1"/>
                </a:solidFill>
              </a:rPr>
              <a:t>More parameters - more resources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hu-HU" sz="3000">
                <a:solidFill>
                  <a:schemeClr val="lt1"/>
                </a:solidFill>
              </a:rPr>
              <a:t>Slower inference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hu-HU" sz="3000">
                <a:solidFill>
                  <a:schemeClr val="lt1"/>
                </a:solidFill>
              </a:rPr>
              <a:t>Reproducibility?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An area still not fully explored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hu-HU" sz="3000">
                <a:solidFill>
                  <a:schemeClr val="lt1"/>
                </a:solidFill>
              </a:rPr>
              <a:t>More efficient prompting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hu-HU" sz="3000">
                <a:solidFill>
                  <a:schemeClr val="lt1"/>
                </a:solidFill>
              </a:rPr>
              <a:t>5-10 shot classification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hu-HU" sz="3000">
                <a:solidFill>
                  <a:schemeClr val="lt1"/>
                </a:solidFill>
              </a:rPr>
              <a:t>Fine-tuning</a:t>
            </a:r>
            <a:endParaRPr sz="30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336" name="Google Shape;336;g316c7f08d86_0_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9550" y="3136026"/>
            <a:ext cx="8625849" cy="401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316c7f08d86_0_203"/>
          <p:cNvSpPr txBox="1"/>
          <p:nvPr/>
        </p:nvSpPr>
        <p:spPr>
          <a:xfrm>
            <a:off x="8959475" y="7360925"/>
            <a:ext cx="8706000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>
                <a:solidFill>
                  <a:srgbClr val="FFFFFF"/>
                </a:solidFill>
              </a:rPr>
              <a:t> Weighted macro F1 comparison of BERT-based and generative models</a:t>
            </a:r>
            <a:br>
              <a:rPr lang="hu-HU" sz="2000">
                <a:solidFill>
                  <a:srgbClr val="FFFFFF"/>
                </a:solidFill>
              </a:rPr>
            </a:br>
            <a:r>
              <a:rPr lang="hu-HU" sz="2000">
                <a:solidFill>
                  <a:srgbClr val="FFFFFF"/>
                </a:solidFill>
              </a:rPr>
              <a:t>(CAP classification task, evaluated on long documents)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16c7f08d86_0_87"/>
          <p:cNvSpPr/>
          <p:nvPr/>
        </p:nvSpPr>
        <p:spPr>
          <a:xfrm>
            <a:off x="3655950" y="1984875"/>
            <a:ext cx="10687200" cy="6410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316c7f08d86_0_87"/>
          <p:cNvSpPr txBox="1"/>
          <p:nvPr>
            <p:ph type="title"/>
          </p:nvPr>
        </p:nvSpPr>
        <p:spPr>
          <a:xfrm>
            <a:off x="5842000" y="833777"/>
            <a:ext cx="118320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hu-HU"/>
              <a:t>Final notes</a:t>
            </a:r>
            <a:endParaRPr/>
          </a:p>
        </p:txBody>
      </p:sp>
      <p:grpSp>
        <p:nvGrpSpPr>
          <p:cNvPr id="344" name="Google Shape;344;g316c7f08d86_0_87"/>
          <p:cNvGrpSpPr/>
          <p:nvPr/>
        </p:nvGrpSpPr>
        <p:grpSpPr>
          <a:xfrm>
            <a:off x="3771860" y="2040366"/>
            <a:ext cx="8170630" cy="6033705"/>
            <a:chOff x="1730097" y="1025325"/>
            <a:chExt cx="5378953" cy="3972156"/>
          </a:xfrm>
        </p:grpSpPr>
        <p:pic>
          <p:nvPicPr>
            <p:cNvPr id="345" name="Google Shape;345;g316c7f08d86_0_8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30100" y="2610578"/>
              <a:ext cx="1299725" cy="438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g316c7f08d86_0_8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30100" y="1030250"/>
              <a:ext cx="1299718" cy="39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g316c7f08d86_0_8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01363" y="1436538"/>
              <a:ext cx="757208" cy="397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g316c7f08d86_0_8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30100" y="1793750"/>
              <a:ext cx="1299724" cy="4327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g316c7f08d86_0_8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730100" y="2240750"/>
              <a:ext cx="1299725" cy="3555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g316c7f08d86_0_8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730097" y="3063600"/>
              <a:ext cx="1299727" cy="253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g316c7f08d86_0_8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730098" y="3352502"/>
              <a:ext cx="1299725" cy="383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g316c7f08d86_0_8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730100" y="3736350"/>
              <a:ext cx="1299724" cy="3302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g316c7f08d86_0_8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730100" y="4073225"/>
              <a:ext cx="1299725" cy="381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g316c7f08d86_0_87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730100" y="4461121"/>
              <a:ext cx="1299725" cy="475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g316c7f08d86_0_87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3029825" y="1025325"/>
              <a:ext cx="1400516" cy="39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g316c7f08d86_0_87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3029825" y="1436550"/>
              <a:ext cx="1400525" cy="535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g316c7f08d86_0_87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3136700" y="1988850"/>
              <a:ext cx="1186771" cy="593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g316c7f08d86_0_87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3029825" y="2610575"/>
              <a:ext cx="1400525" cy="352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g316c7f08d86_0_87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3029824" y="2980125"/>
              <a:ext cx="1400525" cy="62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g316c7f08d86_0_87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3029822" y="3618922"/>
              <a:ext cx="1400525" cy="428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g316c7f08d86_0_87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3173764" y="4064339"/>
              <a:ext cx="1112625" cy="603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g316c7f08d86_0_87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4446997" y="1025325"/>
              <a:ext cx="1261528" cy="39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g316c7f08d86_0_87"/>
            <p:cNvPicPr preferRelativeResize="0"/>
            <p:nvPr/>
          </p:nvPicPr>
          <p:blipFill>
            <a:blip r:embed="rId21">
              <a:alphaModFix/>
            </a:blip>
            <a:stretch>
              <a:fillRect/>
            </a:stretch>
          </p:blipFill>
          <p:spPr>
            <a:xfrm>
              <a:off x="4825690" y="1419550"/>
              <a:ext cx="504144" cy="535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g316c7f08d86_0_87"/>
            <p:cNvPicPr preferRelativeResize="0"/>
            <p:nvPr/>
          </p:nvPicPr>
          <p:blipFill>
            <a:blip r:embed="rId22">
              <a:alphaModFix/>
            </a:blip>
            <a:stretch>
              <a:fillRect/>
            </a:stretch>
          </p:blipFill>
          <p:spPr>
            <a:xfrm>
              <a:off x="4447000" y="1988850"/>
              <a:ext cx="1261525" cy="4811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g316c7f08d86_0_87"/>
            <p:cNvPicPr preferRelativeResize="0"/>
            <p:nvPr/>
          </p:nvPicPr>
          <p:blipFill>
            <a:blip r:embed="rId23">
              <a:alphaModFix/>
            </a:blip>
            <a:stretch>
              <a:fillRect/>
            </a:stretch>
          </p:blipFill>
          <p:spPr>
            <a:xfrm>
              <a:off x="4447000" y="2504050"/>
              <a:ext cx="1261525" cy="2790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g316c7f08d86_0_87"/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4447000" y="2817075"/>
              <a:ext cx="1261525" cy="204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g316c7f08d86_0_87"/>
            <p:cNvPicPr preferRelativeResize="0"/>
            <p:nvPr/>
          </p:nvPicPr>
          <p:blipFill>
            <a:blip r:embed="rId25">
              <a:alphaModFix/>
            </a:blip>
            <a:stretch>
              <a:fillRect/>
            </a:stretch>
          </p:blipFill>
          <p:spPr>
            <a:xfrm>
              <a:off x="4471675" y="3055100"/>
              <a:ext cx="1261525" cy="4800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g316c7f08d86_0_87"/>
            <p:cNvPicPr preferRelativeResize="0"/>
            <p:nvPr/>
          </p:nvPicPr>
          <p:blipFill>
            <a:blip r:embed="rId26">
              <a:alphaModFix/>
            </a:blip>
            <a:stretch>
              <a:fillRect/>
            </a:stretch>
          </p:blipFill>
          <p:spPr>
            <a:xfrm>
              <a:off x="4447001" y="3535199"/>
              <a:ext cx="1261525" cy="305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g316c7f08d86_0_87"/>
            <p:cNvPicPr preferRelativeResize="0"/>
            <p:nvPr/>
          </p:nvPicPr>
          <p:blipFill>
            <a:blip r:embed="rId27">
              <a:alphaModFix/>
            </a:blip>
            <a:stretch>
              <a:fillRect/>
            </a:stretch>
          </p:blipFill>
          <p:spPr>
            <a:xfrm>
              <a:off x="4447003" y="3867574"/>
              <a:ext cx="1261525" cy="218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g316c7f08d86_0_87"/>
            <p:cNvPicPr preferRelativeResize="0"/>
            <p:nvPr/>
          </p:nvPicPr>
          <p:blipFill>
            <a:blip r:embed="rId28">
              <a:alphaModFix/>
            </a:blip>
            <a:stretch>
              <a:fillRect/>
            </a:stretch>
          </p:blipFill>
          <p:spPr>
            <a:xfrm>
              <a:off x="4447000" y="4113301"/>
              <a:ext cx="1261525" cy="461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g316c7f08d86_0_87"/>
            <p:cNvPicPr preferRelativeResize="0"/>
            <p:nvPr/>
          </p:nvPicPr>
          <p:blipFill>
            <a:blip r:embed="rId29">
              <a:alphaModFix/>
            </a:blip>
            <a:stretch>
              <a:fillRect/>
            </a:stretch>
          </p:blipFill>
          <p:spPr>
            <a:xfrm>
              <a:off x="4447000" y="4601300"/>
              <a:ext cx="1261525" cy="396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g316c7f08d86_0_87"/>
            <p:cNvPicPr preferRelativeResize="0"/>
            <p:nvPr/>
          </p:nvPicPr>
          <p:blipFill>
            <a:blip r:embed="rId30">
              <a:alphaModFix/>
            </a:blip>
            <a:stretch>
              <a:fillRect/>
            </a:stretch>
          </p:blipFill>
          <p:spPr>
            <a:xfrm>
              <a:off x="5725175" y="1034283"/>
              <a:ext cx="1261525" cy="376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g316c7f08d86_0_87"/>
            <p:cNvPicPr preferRelativeResize="0"/>
            <p:nvPr/>
          </p:nvPicPr>
          <p:blipFill>
            <a:blip r:embed="rId31">
              <a:alphaModFix/>
            </a:blip>
            <a:stretch>
              <a:fillRect/>
            </a:stretch>
          </p:blipFill>
          <p:spPr>
            <a:xfrm>
              <a:off x="5708525" y="1410600"/>
              <a:ext cx="1400525" cy="398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g316c7f08d86_0_87"/>
            <p:cNvPicPr preferRelativeResize="0"/>
            <p:nvPr/>
          </p:nvPicPr>
          <p:blipFill>
            <a:blip r:embed="rId32">
              <a:alphaModFix/>
            </a:blip>
            <a:stretch>
              <a:fillRect/>
            </a:stretch>
          </p:blipFill>
          <p:spPr>
            <a:xfrm>
              <a:off x="6030188" y="1793750"/>
              <a:ext cx="757200" cy="5824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5" name="Google Shape;375;g316c7f08d86_0_87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9867622" y="4106539"/>
            <a:ext cx="2074503" cy="625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316c7f08d86_0_87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9793038" y="4787633"/>
            <a:ext cx="1830487" cy="77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316c7f08d86_0_87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1942125" y="2040313"/>
            <a:ext cx="2223705" cy="55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316c7f08d86_0_87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2245075" y="2747569"/>
            <a:ext cx="1617798" cy="77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316c7f08d86_0_87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12144257" y="3525124"/>
            <a:ext cx="1819420" cy="944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316c7f08d86_0_87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12245081" y="4553100"/>
            <a:ext cx="1617795" cy="88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316c7f08d86_0_87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2016726" y="5519237"/>
            <a:ext cx="2074505" cy="88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316c7f08d86_0_87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11904092" y="6403074"/>
            <a:ext cx="2299752" cy="88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316c7f08d86_0_87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10013555" y="5621026"/>
            <a:ext cx="1389458" cy="138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316c7f08d86_0_87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9899387" y="7066325"/>
            <a:ext cx="1617795" cy="132890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316c7f08d86_0_87"/>
          <p:cNvSpPr txBox="1"/>
          <p:nvPr/>
        </p:nvSpPr>
        <p:spPr>
          <a:xfrm>
            <a:off x="4502693" y="8553450"/>
            <a:ext cx="928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6668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2000">
                <a:solidFill>
                  <a:schemeClr val="lt1"/>
                </a:solidFill>
              </a:rPr>
              <a:t>Users of the Babel Machine (as of November, 2024)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16c7f08d86_0_211"/>
          <p:cNvSpPr txBox="1"/>
          <p:nvPr>
            <p:ph type="title"/>
          </p:nvPr>
        </p:nvSpPr>
        <p:spPr>
          <a:xfrm>
            <a:off x="5842000" y="833777"/>
            <a:ext cx="118320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hu-HU"/>
              <a:t>Final notes</a:t>
            </a:r>
            <a:endParaRPr/>
          </a:p>
        </p:txBody>
      </p:sp>
      <p:pic>
        <p:nvPicPr>
          <p:cNvPr id="391" name="Google Shape;391;g316c7f08d86_0_2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0050" y="2158912"/>
            <a:ext cx="8079000" cy="55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316c7f08d86_0_211"/>
          <p:cNvSpPr txBox="1"/>
          <p:nvPr>
            <p:ph idx="1" type="body"/>
          </p:nvPr>
        </p:nvSpPr>
        <p:spPr>
          <a:xfrm>
            <a:off x="4320300" y="8085150"/>
            <a:ext cx="93585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hu-HU" sz="3000">
                <a:solidFill>
                  <a:schemeClr val="lt1"/>
                </a:solidFill>
              </a:rPr>
              <a:t>Try the Babel Machine at: </a:t>
            </a:r>
            <a:r>
              <a:rPr lang="hu-HU" sz="3000" u="sng">
                <a:solidFill>
                  <a:schemeClr val="lt1"/>
                </a:solidFill>
              </a:rPr>
              <a:t>https://babel.poltextlab.com</a:t>
            </a:r>
            <a:endParaRPr sz="3000" u="s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f7aae619b7_4_286"/>
          <p:cNvSpPr txBox="1"/>
          <p:nvPr>
            <p:ph type="title"/>
          </p:nvPr>
        </p:nvSpPr>
        <p:spPr>
          <a:xfrm>
            <a:off x="5842000" y="833777"/>
            <a:ext cx="11831900" cy="1151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hu-HU"/>
              <a:t>Context</a:t>
            </a:r>
            <a:endParaRPr/>
          </a:p>
        </p:txBody>
      </p:sp>
      <p:sp>
        <p:nvSpPr>
          <p:cNvPr id="222" name="Google Shape;222;g2f7aae619b7_4_286"/>
          <p:cNvSpPr txBox="1"/>
          <p:nvPr/>
        </p:nvSpPr>
        <p:spPr>
          <a:xfrm>
            <a:off x="1501350" y="2532175"/>
            <a:ext cx="14604000" cy="6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Providing an automated solution to multilingual text classification using LLMs</a:t>
            </a:r>
            <a:endParaRPr sz="3000">
              <a:solidFill>
                <a:schemeClr val="lt1"/>
              </a:solidFill>
            </a:endParaRPr>
          </a:p>
          <a:p>
            <a:pPr indent="-13970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33020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Comparative political research still mostly relies on expert coding of text (which is expensive and time consuming)</a:t>
            </a:r>
            <a:endParaRPr sz="3000">
              <a:solidFill>
                <a:schemeClr val="lt1"/>
              </a:solidFill>
            </a:endParaRPr>
          </a:p>
          <a:p>
            <a:pPr indent="-13970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33020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Combining the existing labeled data and large language models should free-up expert resources and concentrate on validation</a:t>
            </a:r>
            <a:endParaRPr sz="3000">
              <a:solidFill>
                <a:schemeClr val="lt1"/>
              </a:solidFill>
            </a:endParaRPr>
          </a:p>
          <a:p>
            <a:pPr indent="-13970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33020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Our use case: Comparative Agendas Project codebook:</a:t>
            </a:r>
            <a:endParaRPr sz="3000">
              <a:solidFill>
                <a:schemeClr val="lt1"/>
              </a:solidFill>
            </a:endParaRPr>
          </a:p>
          <a:p>
            <a:pPr indent="-330200" lvl="1" marL="7429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21 major policy category + ”no policy content”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f70bc379d7_12_883"/>
          <p:cNvSpPr txBox="1"/>
          <p:nvPr>
            <p:ph type="title"/>
          </p:nvPr>
        </p:nvSpPr>
        <p:spPr>
          <a:xfrm>
            <a:off x="1247775" y="2564597"/>
            <a:ext cx="15773400" cy="448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hu-HU"/>
              <a:t>Thank You!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hu-HU"/>
              <a:t>Kovacs.Viktor@tk.hu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16c7f08d86_0_0"/>
          <p:cNvSpPr txBox="1"/>
          <p:nvPr>
            <p:ph type="title"/>
          </p:nvPr>
        </p:nvSpPr>
        <p:spPr>
          <a:xfrm>
            <a:off x="5842000" y="833777"/>
            <a:ext cx="118320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hu-HU"/>
              <a:t>Context</a:t>
            </a:r>
            <a:endParaRPr/>
          </a:p>
        </p:txBody>
      </p:sp>
      <p:sp>
        <p:nvSpPr>
          <p:cNvPr id="229" name="Google Shape;229;g316c7f08d86_0_0"/>
          <p:cNvSpPr txBox="1"/>
          <p:nvPr/>
        </p:nvSpPr>
        <p:spPr>
          <a:xfrm>
            <a:off x="1501350" y="2532175"/>
            <a:ext cx="14604000" cy="6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Dictionary-based and ML approaches: Albaugh et al. 2013</a:t>
            </a:r>
            <a:endParaRPr sz="3000">
              <a:solidFill>
                <a:schemeClr val="lt1"/>
              </a:solidFill>
            </a:endParaRPr>
          </a:p>
          <a:p>
            <a:pPr indent="-1714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3619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Traditional machine learning using SVM, NB, LR, XGB: Burscher, Vliegenthart, and De Vreese (2015); Karan et al. (2016); Sebők, Kacsuk, and Máté (2022)</a:t>
            </a:r>
            <a:endParaRPr sz="3000">
              <a:solidFill>
                <a:schemeClr val="lt1"/>
              </a:solidFill>
            </a:endParaRPr>
          </a:p>
          <a:p>
            <a:pPr indent="-1714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3619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Non-english machine learning using SVM, NB, PA: Burscher et al. (2015), Welbers et al. (2017), Loftis and Mortensen (2020), and Sebők and Kacsuk (2021)</a:t>
            </a:r>
            <a:endParaRPr sz="3000">
              <a:solidFill>
                <a:schemeClr val="lt1"/>
              </a:solidFill>
            </a:endParaRPr>
          </a:p>
          <a:p>
            <a:pPr indent="-1714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3619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Large language models (BERT) and deep learning: Frantzeskakis and Seeberg (2022)</a:t>
            </a:r>
            <a:endParaRPr sz="3000">
              <a:solidFill>
                <a:schemeClr val="lt1"/>
              </a:solidFill>
            </a:endParaRPr>
          </a:p>
          <a:p>
            <a:pPr indent="-1714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3619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hu-HU" sz="3000">
                <a:solidFill>
                  <a:schemeClr val="lt1"/>
                </a:solidFill>
              </a:rPr>
              <a:t>Traditional ML performance (macro F1) on CAP coding is around 0.6-0.7</a:t>
            </a:r>
            <a:br>
              <a:rPr lang="hu-HU" sz="3000">
                <a:solidFill>
                  <a:schemeClr val="lt1"/>
                </a:solidFill>
              </a:rPr>
            </a:br>
            <a:r>
              <a:rPr b="1" lang="hu-HU" sz="3000">
                <a:solidFill>
                  <a:schemeClr val="lt1"/>
                </a:solidFill>
              </a:rPr>
              <a:t>LLM performance is 0.7-0.9 F1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16c7f08d86_0_6"/>
          <p:cNvSpPr txBox="1"/>
          <p:nvPr>
            <p:ph type="title"/>
          </p:nvPr>
        </p:nvSpPr>
        <p:spPr>
          <a:xfrm>
            <a:off x="5842000" y="833777"/>
            <a:ext cx="118320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hu-HU"/>
              <a:t>Objective</a:t>
            </a:r>
            <a:endParaRPr/>
          </a:p>
        </p:txBody>
      </p:sp>
      <p:sp>
        <p:nvSpPr>
          <p:cNvPr id="236" name="Google Shape;236;g316c7f08d86_0_6"/>
          <p:cNvSpPr/>
          <p:nvPr/>
        </p:nvSpPr>
        <p:spPr>
          <a:xfrm>
            <a:off x="10436700" y="3010437"/>
            <a:ext cx="6321900" cy="2081100"/>
          </a:xfrm>
          <a:prstGeom prst="ellipse">
            <a:avLst/>
          </a:prstGeom>
          <a:solidFill>
            <a:srgbClr val="FFFFFF">
              <a:alpha val="29409"/>
            </a:srgbClr>
          </a:solidFill>
          <a:ln cap="flat" cmpd="sng" w="12700">
            <a:solidFill>
              <a:srgbClr val="48165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hu-HU" sz="4000">
                <a:solidFill>
                  <a:srgbClr val="FFFFFF"/>
                </a:solidFill>
              </a:rPr>
              <a:t>Fine-tuned models</a:t>
            </a:r>
            <a:endParaRPr b="1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316c7f08d86_0_6"/>
          <p:cNvSpPr/>
          <p:nvPr/>
        </p:nvSpPr>
        <p:spPr>
          <a:xfrm>
            <a:off x="10436700" y="5195485"/>
            <a:ext cx="6321900" cy="2081100"/>
          </a:xfrm>
          <a:prstGeom prst="ellipse">
            <a:avLst/>
          </a:prstGeom>
          <a:solidFill>
            <a:srgbClr val="FFFFFF">
              <a:alpha val="29409"/>
            </a:srgbClr>
          </a:solidFill>
          <a:ln cap="flat" cmpd="sng" w="12700">
            <a:solidFill>
              <a:srgbClr val="48165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hu-HU" sz="4000">
                <a:solidFill>
                  <a:srgbClr val="FFFFFF"/>
                </a:solidFill>
              </a:rPr>
              <a:t>Inference platform</a:t>
            </a:r>
            <a:endParaRPr b="1" sz="4000">
              <a:solidFill>
                <a:srgbClr val="FFFFFF"/>
              </a:solidFill>
            </a:endParaRPr>
          </a:p>
        </p:txBody>
      </p:sp>
      <p:sp>
        <p:nvSpPr>
          <p:cNvPr id="238" name="Google Shape;238;g316c7f08d86_0_6"/>
          <p:cNvSpPr txBox="1"/>
          <p:nvPr/>
        </p:nvSpPr>
        <p:spPr>
          <a:xfrm>
            <a:off x="1501350" y="2532175"/>
            <a:ext cx="7592400" cy="6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Main objective: to develop an alternative to double-blind human coding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hu-HU" sz="3000">
                <a:solidFill>
                  <a:schemeClr val="lt1"/>
                </a:solidFill>
              </a:rPr>
              <a:t>Cost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hu-HU" sz="3000">
                <a:solidFill>
                  <a:schemeClr val="lt1"/>
                </a:solidFill>
              </a:rPr>
              <a:t>Speed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hu-HU" sz="3000">
                <a:solidFill>
                  <a:schemeClr val="lt1"/>
                </a:solidFill>
              </a:rPr>
              <a:t>Reliability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hu-HU" sz="3000">
                <a:solidFill>
                  <a:schemeClr val="lt1"/>
                </a:solidFill>
              </a:rPr>
              <a:t>Validity</a:t>
            </a:r>
            <a:endParaRPr sz="30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3619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hu-HU" sz="3000">
                <a:solidFill>
                  <a:schemeClr val="lt1"/>
                </a:solidFill>
              </a:rPr>
              <a:t>A </a:t>
            </a:r>
            <a:r>
              <a:rPr i="1" lang="hu-HU" sz="3000">
                <a:solidFill>
                  <a:schemeClr val="lt1"/>
                </a:solidFill>
              </a:rPr>
              <a:t>s</a:t>
            </a:r>
            <a:r>
              <a:rPr i="1" lang="hu-HU" sz="3000">
                <a:solidFill>
                  <a:schemeClr val="lt1"/>
                </a:solidFill>
              </a:rPr>
              <a:t>olution </a:t>
            </a:r>
            <a:r>
              <a:rPr lang="hu-HU" sz="3000">
                <a:solidFill>
                  <a:schemeClr val="lt1"/>
                </a:solidFill>
              </a:rPr>
              <a:t>instead of pre-trained models or complex algorithms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hu-HU" sz="3000">
                <a:solidFill>
                  <a:schemeClr val="lt1"/>
                </a:solidFill>
              </a:rPr>
              <a:t>Accessible without requiring technical expertise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hu-HU" sz="3000">
                <a:solidFill>
                  <a:schemeClr val="lt1"/>
                </a:solidFill>
              </a:rPr>
              <a:t>Serves as a blueprint for solving other research problems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16c7f08d86_0_20"/>
          <p:cNvSpPr txBox="1"/>
          <p:nvPr>
            <p:ph type="title"/>
          </p:nvPr>
        </p:nvSpPr>
        <p:spPr>
          <a:xfrm>
            <a:off x="5842000" y="833777"/>
            <a:ext cx="118320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hu-HU"/>
              <a:t>Data</a:t>
            </a:r>
            <a:endParaRPr/>
          </a:p>
        </p:txBody>
      </p:sp>
      <p:sp>
        <p:nvSpPr>
          <p:cNvPr id="245" name="Google Shape;245;g316c7f08d86_0_20"/>
          <p:cNvSpPr txBox="1"/>
          <p:nvPr/>
        </p:nvSpPr>
        <p:spPr>
          <a:xfrm>
            <a:off x="1501350" y="2532175"/>
            <a:ext cx="7592400" cy="6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b="1" lang="hu-HU" sz="3000">
                <a:solidFill>
                  <a:srgbClr val="FFFFFF"/>
                </a:solidFill>
              </a:rPr>
              <a:t>9 languages, 10 domains</a:t>
            </a:r>
            <a:endParaRPr b="1" sz="30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hu-HU" sz="3000">
                <a:solidFill>
                  <a:srgbClr val="FFFFFF"/>
                </a:solidFill>
              </a:rPr>
              <a:t>Fine-tuning data: 2.5 million observations</a:t>
            </a:r>
            <a:endParaRPr sz="3000">
              <a:solidFill>
                <a:srgbClr val="FFFFFF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</a:pPr>
            <a:r>
              <a:rPr lang="hu-HU" sz="3000">
                <a:solidFill>
                  <a:srgbClr val="FFFFFF"/>
                </a:solidFill>
              </a:rPr>
              <a:t>CAP database</a:t>
            </a:r>
            <a:endParaRPr sz="3000">
              <a:solidFill>
                <a:srgbClr val="FFFFFF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</a:pPr>
            <a:r>
              <a:rPr lang="hu-HU" sz="3000">
                <a:solidFill>
                  <a:srgbClr val="FFFFFF"/>
                </a:solidFill>
              </a:rPr>
              <a:t>Donated data</a:t>
            </a:r>
            <a:endParaRPr sz="3000">
              <a:solidFill>
                <a:srgbClr val="FFFFFF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hu-HU" sz="3000">
                <a:solidFill>
                  <a:srgbClr val="FFFFFF"/>
                </a:solidFill>
              </a:rPr>
              <a:t>Highly </a:t>
            </a:r>
            <a:r>
              <a:rPr lang="hu-HU" sz="3000">
                <a:solidFill>
                  <a:srgbClr val="FFFFFF"/>
                </a:solidFill>
              </a:rPr>
              <a:t>imbalanced</a:t>
            </a:r>
            <a:endParaRPr sz="3000">
              <a:solidFill>
                <a:srgbClr val="FFFFFF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</a:pPr>
            <a:r>
              <a:rPr lang="hu-HU" sz="3000">
                <a:solidFill>
                  <a:srgbClr val="FFFFFF"/>
                </a:solidFill>
              </a:rPr>
              <a:t>Language</a:t>
            </a:r>
            <a:endParaRPr sz="3000">
              <a:solidFill>
                <a:srgbClr val="FFFFFF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</a:pPr>
            <a:r>
              <a:rPr lang="hu-HU" sz="3000">
                <a:solidFill>
                  <a:srgbClr val="FFFFFF"/>
                </a:solidFill>
              </a:rPr>
              <a:t>Domain</a:t>
            </a:r>
            <a:endParaRPr sz="3000">
              <a:solidFill>
                <a:srgbClr val="FFFFFF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</a:pPr>
            <a:r>
              <a:rPr lang="hu-HU" sz="3000">
                <a:solidFill>
                  <a:srgbClr val="FFFFFF"/>
                </a:solidFill>
              </a:rPr>
              <a:t>Data source</a:t>
            </a:r>
            <a:endParaRPr sz="3000">
              <a:solidFill>
                <a:srgbClr val="FFFFFF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</a:pPr>
            <a:r>
              <a:rPr lang="hu-HU" sz="3000">
                <a:solidFill>
                  <a:srgbClr val="FFFFFF"/>
                </a:solidFill>
              </a:rPr>
              <a:t>L</a:t>
            </a:r>
            <a:r>
              <a:rPr lang="hu-HU" sz="3000">
                <a:solidFill>
                  <a:srgbClr val="FFFFFF"/>
                </a:solidFill>
              </a:rPr>
              <a:t>abel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246" name="Google Shape;246;g316c7f08d86_0_20"/>
          <p:cNvSpPr txBox="1"/>
          <p:nvPr/>
        </p:nvSpPr>
        <p:spPr>
          <a:xfrm>
            <a:off x="10796659" y="7486650"/>
            <a:ext cx="516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6668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2000">
                <a:solidFill>
                  <a:schemeClr val="lt1"/>
                </a:solidFill>
              </a:rPr>
              <a:t>Language shares in the fine-tuning data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247" name="Google Shape;247;g316c7f08d86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3075" y="2847977"/>
            <a:ext cx="7829550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16c7f08d86_0_35"/>
          <p:cNvSpPr txBox="1"/>
          <p:nvPr>
            <p:ph type="title"/>
          </p:nvPr>
        </p:nvSpPr>
        <p:spPr>
          <a:xfrm>
            <a:off x="5842000" y="833777"/>
            <a:ext cx="118320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hu-HU"/>
              <a:t>Data</a:t>
            </a:r>
            <a:endParaRPr/>
          </a:p>
        </p:txBody>
      </p:sp>
      <p:pic>
        <p:nvPicPr>
          <p:cNvPr id="254" name="Google Shape;254;g316c7f08d86_0_35"/>
          <p:cNvPicPr preferRelativeResize="0"/>
          <p:nvPr/>
        </p:nvPicPr>
        <p:blipFill rotWithShape="1">
          <a:blip r:embed="rId3">
            <a:alphaModFix/>
          </a:blip>
          <a:srcRect b="-1856" l="-3712" r="0" t="-1856"/>
          <a:stretch/>
        </p:blipFill>
        <p:spPr>
          <a:xfrm>
            <a:off x="4080500" y="1029700"/>
            <a:ext cx="9620250" cy="811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16c7f08d86_0_220"/>
          <p:cNvSpPr txBox="1"/>
          <p:nvPr>
            <p:ph type="title"/>
          </p:nvPr>
        </p:nvSpPr>
        <p:spPr>
          <a:xfrm>
            <a:off x="5842000" y="833777"/>
            <a:ext cx="118320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hu-HU"/>
              <a:t>Data</a:t>
            </a:r>
            <a:endParaRPr/>
          </a:p>
        </p:txBody>
      </p:sp>
      <p:pic>
        <p:nvPicPr>
          <p:cNvPr id="261" name="Google Shape;261;g316c7f08d86_0_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5800" y="1344925"/>
            <a:ext cx="9187502" cy="783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16c7f08d86_0_28"/>
          <p:cNvSpPr txBox="1"/>
          <p:nvPr>
            <p:ph type="title"/>
          </p:nvPr>
        </p:nvSpPr>
        <p:spPr>
          <a:xfrm>
            <a:off x="5842000" y="833777"/>
            <a:ext cx="118320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hu-HU"/>
              <a:t>Methods</a:t>
            </a:r>
            <a:endParaRPr/>
          </a:p>
        </p:txBody>
      </p:sp>
      <p:sp>
        <p:nvSpPr>
          <p:cNvPr id="268" name="Google Shape;268;g316c7f08d86_0_28"/>
          <p:cNvSpPr/>
          <p:nvPr/>
        </p:nvSpPr>
        <p:spPr>
          <a:xfrm>
            <a:off x="2200275" y="2962350"/>
            <a:ext cx="6400800" cy="4684200"/>
          </a:xfrm>
          <a:prstGeom prst="rect">
            <a:avLst/>
          </a:prstGeom>
          <a:solidFill>
            <a:srgbClr val="FFFFFF">
              <a:alpha val="29409"/>
            </a:srgbClr>
          </a:solidFill>
          <a:ln cap="flat" cmpd="sng" w="12700">
            <a:solidFill>
              <a:srgbClr val="48165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hu-HU" sz="3000">
                <a:solidFill>
                  <a:schemeClr val="lt1"/>
                </a:solidFill>
              </a:rPr>
              <a:t>Model: </a:t>
            </a:r>
            <a:r>
              <a:rPr lang="hu-HU" sz="3000">
                <a:solidFill>
                  <a:schemeClr val="lt1"/>
                </a:solidFill>
              </a:rPr>
              <a:t>XLM-RoBERTa (large)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hu-HU" sz="3000">
                <a:solidFill>
                  <a:schemeClr val="lt1"/>
                </a:solidFill>
              </a:rPr>
              <a:t>Pre-training data: 2.5TB of filtered CommonCrawl </a:t>
            </a:r>
            <a:br>
              <a:rPr lang="hu-HU" sz="3000">
                <a:solidFill>
                  <a:schemeClr val="lt1"/>
                </a:solidFill>
              </a:rPr>
            </a:br>
            <a:r>
              <a:rPr lang="hu-HU" sz="3000">
                <a:solidFill>
                  <a:schemeClr val="lt1"/>
                </a:solidFill>
              </a:rPr>
              <a:t>(100 languages)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hu-HU" sz="3000">
                <a:solidFill>
                  <a:schemeClr val="lt1"/>
                </a:solidFill>
              </a:rPr>
              <a:t>Outperforms multilingual BERT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269" name="Google Shape;269;g316c7f08d86_0_28"/>
          <p:cNvSpPr/>
          <p:nvPr/>
        </p:nvSpPr>
        <p:spPr>
          <a:xfrm>
            <a:off x="9399600" y="2962350"/>
            <a:ext cx="6400800" cy="4684200"/>
          </a:xfrm>
          <a:prstGeom prst="rect">
            <a:avLst/>
          </a:prstGeom>
          <a:solidFill>
            <a:srgbClr val="FFFFFF">
              <a:alpha val="29409"/>
            </a:srgbClr>
          </a:solidFill>
          <a:ln cap="flat" cmpd="sng" w="12700">
            <a:solidFill>
              <a:srgbClr val="48165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>
                <a:solidFill>
                  <a:srgbClr val="FFFFFF"/>
                </a:solidFill>
              </a:rPr>
              <a:t>Multiple fine-tuned models:</a:t>
            </a:r>
            <a:endParaRPr sz="3000">
              <a:solidFill>
                <a:srgbClr val="FFFFFF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</a:pPr>
            <a:r>
              <a:rPr lang="hu-HU" sz="3000">
                <a:solidFill>
                  <a:srgbClr val="FFFFFF"/>
                </a:solidFill>
              </a:rPr>
              <a:t>Pooled</a:t>
            </a:r>
            <a:endParaRPr sz="3000">
              <a:solidFill>
                <a:srgbClr val="FFFFFF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</a:pPr>
            <a:r>
              <a:rPr lang="hu-HU" sz="3000">
                <a:solidFill>
                  <a:srgbClr val="FFFFFF"/>
                </a:solidFill>
              </a:rPr>
              <a:t>Language-specific</a:t>
            </a:r>
            <a:endParaRPr sz="3000">
              <a:solidFill>
                <a:srgbClr val="FFFFFF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</a:pPr>
            <a:r>
              <a:rPr lang="hu-HU" sz="3000">
                <a:solidFill>
                  <a:srgbClr val="FFFFFF"/>
                </a:solidFill>
              </a:rPr>
              <a:t>Language-domain-specific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16c7f08d86_0_42"/>
          <p:cNvSpPr txBox="1"/>
          <p:nvPr>
            <p:ph type="title"/>
          </p:nvPr>
        </p:nvSpPr>
        <p:spPr>
          <a:xfrm>
            <a:off x="5842000" y="833777"/>
            <a:ext cx="118320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hu-HU"/>
              <a:t>Methods</a:t>
            </a:r>
            <a:endParaRPr/>
          </a:p>
        </p:txBody>
      </p:sp>
      <p:pic>
        <p:nvPicPr>
          <p:cNvPr id="276" name="Google Shape;276;g316c7f08d86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6425" y="929025"/>
            <a:ext cx="5620077" cy="788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316c7f08d86_0_42"/>
          <p:cNvSpPr txBox="1"/>
          <p:nvPr/>
        </p:nvSpPr>
        <p:spPr>
          <a:xfrm>
            <a:off x="2038350" y="4820250"/>
            <a:ext cx="709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3000">
                <a:solidFill>
                  <a:schemeClr val="lt1"/>
                </a:solidFill>
              </a:rPr>
              <a:t>No model rules them all…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gyéni tervezé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2024-10-03T21:46:00Z</dcterms:created>
  <dc:creator>Ákos Holányi</dc:creator>
</cp:coreProperties>
</file>