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69" r:id="rId3"/>
    <p:sldId id="263" r:id="rId4"/>
    <p:sldId id="270" r:id="rId5"/>
    <p:sldId id="272" r:id="rId6"/>
    <p:sldId id="273" r:id="rId7"/>
    <p:sldId id="280" r:id="rId8"/>
    <p:sldId id="281" r:id="rId9"/>
    <p:sldId id="282" r:id="rId10"/>
    <p:sldId id="277" r:id="rId11"/>
    <p:sldId id="278" r:id="rId12"/>
    <p:sldId id="279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CAA"/>
    <a:srgbClr val="BFCAF0"/>
    <a:srgbClr val="8FB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2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5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8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4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3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6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6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4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4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67" r:id="rId6"/>
    <p:sldLayoutId id="2147483763" r:id="rId7"/>
    <p:sldLayoutId id="2147483764" r:id="rId8"/>
    <p:sldLayoutId id="2147483765" r:id="rId9"/>
    <p:sldLayoutId id="2147483766" r:id="rId10"/>
    <p:sldLayoutId id="21474837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moke rises over Severodonetsk during heavy fighting between Ukrainian and Russian forces.">
            <a:extLst>
              <a:ext uri="{FF2B5EF4-FFF2-40B4-BE49-F238E27FC236}">
                <a16:creationId xmlns:a16="http://schemas.microsoft.com/office/drawing/2014/main" id="{4BB2D5AF-F2F4-5C83-E50F-E1EB98129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393" r="-1" b="-1"/>
          <a:stretch/>
        </p:blipFill>
        <p:spPr>
          <a:xfrm>
            <a:off x="-7600" y="11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4346" y="1747599"/>
            <a:ext cx="9700260" cy="30632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GB" sz="5400" dirty="0">
                <a:latin typeface="Walbaum Display"/>
                <a:ea typeface="+mj-lt"/>
                <a:cs typeface="+mj-lt"/>
              </a:rPr>
              <a:t>Democracy in Donbas:</a:t>
            </a:r>
            <a:br>
              <a:rPr lang="en-GB" sz="5400" dirty="0">
                <a:latin typeface="Walbaum Display"/>
                <a:ea typeface="+mj-lt"/>
                <a:cs typeface="+mj-lt"/>
              </a:rPr>
            </a:br>
            <a:r>
              <a:rPr lang="en-GB" sz="5400" dirty="0">
                <a:latin typeface="Walbaum Display"/>
                <a:ea typeface="+mj-lt"/>
                <a:cs typeface="+mj-lt"/>
              </a:rPr>
              <a:t>Using Text Analysis for Studying Local Policy Adjustments to Hybrid Threats</a:t>
            </a:r>
            <a:br>
              <a:rPr lang="en-GB" sz="5400" dirty="0">
                <a:latin typeface="Walbaum Display"/>
                <a:ea typeface="+mj-lt"/>
                <a:cs typeface="+mj-lt"/>
              </a:rPr>
            </a:br>
            <a:endParaRPr lang="en-GB" sz="5400" dirty="0">
              <a:latin typeface="Walbaum Display"/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500" dirty="0">
                <a:latin typeface="Walbaum Display"/>
                <a:cs typeface="Segoe UI"/>
              </a:rPr>
              <a:t>Margaryta Khvostova</a:t>
            </a:r>
          </a:p>
          <a:p>
            <a:pPr algn="ctr">
              <a:lnSpc>
                <a:spcPct val="100000"/>
              </a:lnSpc>
            </a:pPr>
            <a:r>
              <a:rPr lang="en-US" sz="2500" dirty="0">
                <a:latin typeface="Walbaum Display"/>
                <a:cs typeface="Segoe UI"/>
              </a:rPr>
              <a:t>Politics PhD, University of Surrey</a:t>
            </a:r>
          </a:p>
          <a:p>
            <a:pPr algn="ctr">
              <a:lnSpc>
                <a:spcPct val="100000"/>
              </a:lnSpc>
            </a:pPr>
            <a:r>
              <a:rPr lang="en-GB" sz="2500" dirty="0">
                <a:latin typeface="Walbaum Display"/>
                <a:cs typeface="Segoe UI"/>
              </a:rPr>
              <a:t>​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543270-4D6F-8EAA-365E-56429D835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332697"/>
              </p:ext>
            </p:extLst>
          </p:nvPr>
        </p:nvGraphicFramePr>
        <p:xfrm>
          <a:off x="0" y="1"/>
          <a:ext cx="12192000" cy="68868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03393">
                  <a:extLst>
                    <a:ext uri="{9D8B030D-6E8A-4147-A177-3AD203B41FA5}">
                      <a16:colId xmlns:a16="http://schemas.microsoft.com/office/drawing/2014/main" val="1277143403"/>
                    </a:ext>
                  </a:extLst>
                </a:gridCol>
                <a:gridCol w="2593777">
                  <a:extLst>
                    <a:ext uri="{9D8B030D-6E8A-4147-A177-3AD203B41FA5}">
                      <a16:colId xmlns:a16="http://schemas.microsoft.com/office/drawing/2014/main" val="3818753353"/>
                    </a:ext>
                  </a:extLst>
                </a:gridCol>
                <a:gridCol w="2731610">
                  <a:extLst>
                    <a:ext uri="{9D8B030D-6E8A-4147-A177-3AD203B41FA5}">
                      <a16:colId xmlns:a16="http://schemas.microsoft.com/office/drawing/2014/main" val="1129000635"/>
                    </a:ext>
                  </a:extLst>
                </a:gridCol>
                <a:gridCol w="2731610">
                  <a:extLst>
                    <a:ext uri="{9D8B030D-6E8A-4147-A177-3AD203B41FA5}">
                      <a16:colId xmlns:a16="http://schemas.microsoft.com/office/drawing/2014/main" val="1421922845"/>
                    </a:ext>
                  </a:extLst>
                </a:gridCol>
                <a:gridCol w="2731610">
                  <a:extLst>
                    <a:ext uri="{9D8B030D-6E8A-4147-A177-3AD203B41FA5}">
                      <a16:colId xmlns:a16="http://schemas.microsoft.com/office/drawing/2014/main" val="1511827543"/>
                    </a:ext>
                  </a:extLst>
                </a:gridCol>
              </a:tblGrid>
              <a:tr h="766687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BAKHMUT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769031"/>
                  </a:ext>
                </a:extLst>
              </a:tr>
              <a:tr h="396585">
                <a:tc>
                  <a:txBody>
                    <a:bodyPr/>
                    <a:lstStyle/>
                    <a:p>
                      <a:endParaRPr lang="en-US" b="1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Youth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Security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3272337"/>
                  </a:ext>
                </a:extLst>
              </a:tr>
              <a:tr h="2409587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City Council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algn="r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2011-2013</a:t>
                      </a:r>
                      <a:r>
                        <a:rPr lang="en-GB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endParaRPr lang="en-US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 (0.860),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sports (0.857),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stadium (0.762),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recreational (0.754),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physical (0.751),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youth (0.741),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park (0.72),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economics (0.687),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nephrology (0.671),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therapy (0.671)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 (0.860)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youth (0.768)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business (0.764)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teacher (0.737)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statistics (0.734)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sports (0.725)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economic (0.701)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municipal (0.698)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urban (0.695)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physical (0.692)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entrepreneurship (0.690)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 (0.768)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family (0.744)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 (0.741)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sports (0.716)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renaming (0.713)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economic (0.690)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entrepreneurship (0.669)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housing (0.658)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internal (0.658)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protection (0.840)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reproductive (0.791)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nation (0.787)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care (0.774)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indicators (0.728)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resources (0.723)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labour (0.714)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reduction (0.710)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cultural (0.706)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guarantees (0.697)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family (0.679)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14155"/>
                  </a:ext>
                </a:extLst>
              </a:tr>
              <a:tr h="3285141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City Council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algn="r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2014-2022</a:t>
                      </a:r>
                      <a:r>
                        <a:rPr lang="en-GB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endParaRPr lang="en-US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 (0.852),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sports (0.822),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youth (0.800),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leisure (0.796),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recreation (0.786),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physical (0.772),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park (0.771),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stadium (0.770),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rename (0.698),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CHI [municipal healthcare, institution] (0.672),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family (0.669)</a:t>
                      </a:r>
                    </a:p>
                    <a:p>
                      <a:pPr algn="ctr"/>
                      <a:endParaRPr lang="en-US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 (0.852)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youth (0.770)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business (0.735)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financial (0.715)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emergency (0.707)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economic (0.703)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computer (0.692)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sports (0.690)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 (0.800)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family (0.799)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 (0.770)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economic (0.729)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sports (0.726)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reform (0.659)</a:t>
                      </a:r>
                    </a:p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animal (0.747)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welfare (0.743)</a:t>
                      </a:r>
                    </a:p>
                    <a:p>
                      <a:pPr algn="ctr"/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forecasting (0.743)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border (0.730)</a:t>
                      </a:r>
                    </a:p>
                    <a:p>
                      <a:pPr algn="ctr"/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savings (0.717)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protect (0.694)</a:t>
                      </a:r>
                    </a:p>
                    <a:p>
                      <a:pPr algn="ctr"/>
                      <a:r>
                        <a:rPr lang="en-GB" sz="1200" b="1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nazi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(0.691)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victims (0.687)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totalitarian (0.681)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vaccine (0.680)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prevention (0.676)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police (0.672)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motherhood (0.671)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tuberculosis (0.669)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veterans (0.669)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freedoms (0.668)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15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51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A7FC70-20E1-A0CF-A4AA-9C79C2538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944312"/>
              </p:ext>
            </p:extLst>
          </p:nvPr>
        </p:nvGraphicFramePr>
        <p:xfrm>
          <a:off x="0" y="1"/>
          <a:ext cx="12192000" cy="68884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6281">
                  <a:extLst>
                    <a:ext uri="{9D8B030D-6E8A-4147-A177-3AD203B41FA5}">
                      <a16:colId xmlns:a16="http://schemas.microsoft.com/office/drawing/2014/main" val="1277143403"/>
                    </a:ext>
                  </a:extLst>
                </a:gridCol>
                <a:gridCol w="2880889">
                  <a:extLst>
                    <a:ext uri="{9D8B030D-6E8A-4147-A177-3AD203B41FA5}">
                      <a16:colId xmlns:a16="http://schemas.microsoft.com/office/drawing/2014/main" val="3818753353"/>
                    </a:ext>
                  </a:extLst>
                </a:gridCol>
                <a:gridCol w="2731610">
                  <a:extLst>
                    <a:ext uri="{9D8B030D-6E8A-4147-A177-3AD203B41FA5}">
                      <a16:colId xmlns:a16="http://schemas.microsoft.com/office/drawing/2014/main" val="1129000635"/>
                    </a:ext>
                  </a:extLst>
                </a:gridCol>
                <a:gridCol w="2379594">
                  <a:extLst>
                    <a:ext uri="{9D8B030D-6E8A-4147-A177-3AD203B41FA5}">
                      <a16:colId xmlns:a16="http://schemas.microsoft.com/office/drawing/2014/main" val="1421922845"/>
                    </a:ext>
                  </a:extLst>
                </a:gridCol>
                <a:gridCol w="3083626">
                  <a:extLst>
                    <a:ext uri="{9D8B030D-6E8A-4147-A177-3AD203B41FA5}">
                      <a16:colId xmlns:a16="http://schemas.microsoft.com/office/drawing/2014/main" val="1511827543"/>
                    </a:ext>
                  </a:extLst>
                </a:gridCol>
              </a:tblGrid>
              <a:tr h="454199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LYSYCHANSK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769031"/>
                  </a:ext>
                </a:extLst>
              </a:tr>
              <a:tr h="363359">
                <a:tc>
                  <a:txBody>
                    <a:bodyPr/>
                    <a:lstStyle/>
                    <a:p>
                      <a:endParaRPr lang="en-US" b="1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Youth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Security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3272337"/>
                  </a:ext>
                </a:extLst>
              </a:tr>
              <a:tr h="1786517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City Council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algn="r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2011-2013</a:t>
                      </a:r>
                      <a:r>
                        <a:rPr lang="en-GB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endParaRPr lang="en-US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sections (0.814)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physical (0.805)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vulnerable (0.764)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recreation (0.753)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sports (0.750)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aesthetic (0.747)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care (0.734)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interaction (0.710)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integrated (0.671)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teachers (0.668)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 (0.659)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family (0.859)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sports (0.792)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karate (0.750)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veterans (0.716)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child (0.706)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games (0.701)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young (0.697)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war (0.668)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dependence (0.798)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national (0.778)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preventing (0.730)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socio (0.724)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destruction (0.712)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foreign (0.694)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affairs (0.679)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local (0.674)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14155"/>
                  </a:ext>
                </a:extLst>
              </a:tr>
              <a:tr h="1998477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City Council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algn="r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2014-2020</a:t>
                      </a:r>
                      <a:r>
                        <a:rPr lang="en-GB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endParaRPr lang="en-US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 (0.872)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sports (0.723)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health (0.716)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youth (0.712)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folk (0.680)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mobilization (0.668)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volunteer (0.657)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renaming (0.650)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 (0.865)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educational (0.794)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sports (0.744)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knowledge (0.732)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art (0.727)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nutrition (0.716)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youth (0.699)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adolescents (0.746)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reading (0.744)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 (0.743)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sports (0.738)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reproductive (0.727)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young (0.727)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gifted (0.717)</a:t>
                      </a:r>
                    </a:p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safety (0.807)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fighting (0.730)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repelling (0.717)</a:t>
                      </a:r>
                    </a:p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ecological (0.694)</a:t>
                      </a:r>
                    </a:p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poverty (0.692)</a:t>
                      </a:r>
                    </a:p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sanitary (0.688)</a:t>
                      </a:r>
                    </a:p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strengths (0.685)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monuments (0.680)</a:t>
                      </a:r>
                    </a:p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environment (0.679)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forces (0.677)</a:t>
                      </a:r>
                    </a:p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defence (0.677)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15341"/>
                  </a:ext>
                </a:extLst>
              </a:tr>
              <a:tr h="2255446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CMA</a:t>
                      </a:r>
                    </a:p>
                    <a:p>
                      <a:pPr algn="r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2021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sports (0.819)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youth (0.785)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patrol (0.774)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economics (0.763)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consumer (0.748)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mobilization (0.737)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market (0.734)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adolescents (0.694)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police	(0.688)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patriotic	(0.669)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general (0.859)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preschool (0.846)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secondary (0.819)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school (0.739)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achievements (0.737)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youth (0.728)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students (0.724)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respect (0.722)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patriotic (0.714)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sports (0.887)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patriotic (0.875)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rehabilitation (0.807)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 (0.806)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employment (0.792)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entertainment (0.779)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spiritual (0.766)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recreation (0.746)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servicemen (0.727)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national (0.705)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extradition (0.816)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defendants (0.798)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national (0.791)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soldier (0.768)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commander (0.746)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sergeant (0.745)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battalion (0.729)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sapper (0.723)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patrol (0.722)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battery (0.710)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81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46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77EE8-5F4A-E443-ED9C-0A1C648D437B}"/>
              </a:ext>
            </a:extLst>
          </p:cNvPr>
          <p:cNvSpPr txBox="1"/>
          <p:nvPr/>
        </p:nvSpPr>
        <p:spPr>
          <a:xfrm>
            <a:off x="556161" y="1268204"/>
            <a:ext cx="110796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GB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Ukrainian model: i</a:t>
            </a:r>
            <a:r>
              <a:rPr lang="en-GB" sz="28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ntroduction of the military-civil administrations + decentralisation with a focus on the national identity policies;</a:t>
            </a:r>
          </a:p>
          <a:p>
            <a:pPr marL="514350" indent="-514350" algn="just">
              <a:buAutoNum type="arabicPeriod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 algn="just">
              <a:buAutoNum type="arabicPeriod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local governance institutions reacted to new national identity policies and security threats: </a:t>
            </a:r>
            <a:r>
              <a:rPr lang="en-GB" sz="28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increased focus on cultural, educational, social, youth, health, and security policies, while security-related issues tended to spill over into other policy areas</a:t>
            </a: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GB" sz="28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MCA in Lysychansk proved to be more responsive </a:t>
            </a:r>
            <a:r>
              <a:rPr lang="en-GB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security </a:t>
            </a: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policies and the policies related to national identity, but the language used in all policy areas became noticeably securitised.</a:t>
            </a: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BB7FD-CFC3-CCB9-347D-1557B1477174}"/>
              </a:ext>
            </a:extLst>
          </p:cNvPr>
          <p:cNvSpPr txBox="1"/>
          <p:nvPr/>
        </p:nvSpPr>
        <p:spPr>
          <a:xfrm>
            <a:off x="4096988" y="326817"/>
            <a:ext cx="3518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3304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D35DAE-AF66-C720-0EC5-70E775B36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2690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617517">
                  <a:extLst>
                    <a:ext uri="{9D8B030D-6E8A-4147-A177-3AD203B41FA5}">
                      <a16:colId xmlns:a16="http://schemas.microsoft.com/office/drawing/2014/main" val="2961010018"/>
                    </a:ext>
                  </a:extLst>
                </a:gridCol>
                <a:gridCol w="2151083">
                  <a:extLst>
                    <a:ext uri="{9D8B030D-6E8A-4147-A177-3AD203B41FA5}">
                      <a16:colId xmlns:a16="http://schemas.microsoft.com/office/drawing/2014/main" val="2926082911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892378776"/>
                    </a:ext>
                  </a:extLst>
                </a:gridCol>
              </a:tblGrid>
              <a:tr h="321778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chemeClr val="bg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Bakhmut city council 2014-2022</a:t>
                      </a:r>
                      <a:endParaRPr lang="en-GB" sz="2000" kern="100" dirty="0">
                        <a:solidFill>
                          <a:schemeClr val="bg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2091" marR="62091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76076"/>
                  </a:ext>
                </a:extLst>
              </a:tr>
              <a:tr h="4619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900" b="1" kern="100" cap="all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Topic No</a:t>
                      </a:r>
                      <a:r>
                        <a:rPr lang="en-GB" sz="700" b="1" kern="100" cap="all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.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2091" marR="62091" marT="0" marB="0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1" kern="100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Policy area</a:t>
                      </a:r>
                    </a:p>
                  </a:txBody>
                  <a:tcPr marL="62091" marR="62091" marT="0" marB="0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1" kern="100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Top-rated terms</a:t>
                      </a:r>
                    </a:p>
                  </a:txBody>
                  <a:tcPr marL="62091" marR="62091" marT="0" marB="0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35209"/>
                  </a:ext>
                </a:extLst>
              </a:tr>
              <a:tr h="433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  <a:endParaRPr lang="en-GB" sz="2000" kern="100" dirty="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2091" marR="6209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Infrastructure</a:t>
                      </a:r>
                    </a:p>
                  </a:txBody>
                  <a:tcPr marL="62091" marR="6209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territorial, household, construction, enterprises, financing, repair, municipal enterprise, landscaping, maintenance, transport, natural, environment, resources</a:t>
                      </a:r>
                    </a:p>
                  </a:txBody>
                  <a:tcPr marL="62091" marR="6209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257336"/>
                  </a:ext>
                </a:extLst>
              </a:tr>
              <a:tr h="433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  <a:endParaRPr lang="en-GB" sz="20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2091" marR="6209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Land management</a:t>
                      </a:r>
                    </a:p>
                  </a:txBody>
                  <a:tcPr marL="62091" marR="6209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ha [hectare], cadastre, information, territorial, land plot, public, communal, construction, buildings, privatization, municipal, land management, economic</a:t>
                      </a:r>
                    </a:p>
                  </a:txBody>
                  <a:tcPr marL="62091" marR="6209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036916"/>
                  </a:ext>
                </a:extLst>
              </a:tr>
              <a:tr h="433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  <a:endParaRPr lang="en-GB" sz="20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2091" marR="62091" marT="0" marB="0" anchor="ctr">
                    <a:solidFill>
                      <a:srgbClr val="BFCA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Healthcare</a:t>
                      </a:r>
                    </a:p>
                  </a:txBody>
                  <a:tcPr marL="62091" marR="62091" marT="0" marB="0" anchor="ctr">
                    <a:solidFill>
                      <a:srgbClr val="BFCA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health, medical, healthy, children, hospital, primary medical care centre, protection, patients, treatment, medical, [primary] medical care</a:t>
                      </a:r>
                    </a:p>
                  </a:txBody>
                  <a:tcPr marL="62091" marR="62091" marT="0" marB="0">
                    <a:solidFill>
                      <a:srgbClr val="BFC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41336"/>
                  </a:ext>
                </a:extLst>
              </a:tr>
              <a:tr h="6508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  <a:endParaRPr lang="en-GB" sz="20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2091" marR="62091" marT="0" marB="0" anchor="ctr">
                    <a:solidFill>
                      <a:srgbClr val="BFCA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Cultural heritage</a:t>
                      </a:r>
                    </a:p>
                  </a:txBody>
                  <a:tcPr marL="62091" marR="62091" marT="0" marB="0" anchor="ctr">
                    <a:solidFill>
                      <a:srgbClr val="BFCA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culture, museum, local history, territorial community, sport, </a:t>
                      </a:r>
                      <a:r>
                        <a:rPr lang="en-GB" sz="1400" b="1" kern="100" dirty="0" err="1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cic</a:t>
                      </a:r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[communal institution of culture], heritage, local history [museum], </a:t>
                      </a:r>
                      <a:r>
                        <a:rPr lang="en-GB" sz="1400" b="1" kern="100" dirty="0" err="1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atc</a:t>
                      </a:r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[amalgamed territorial community, economic, social</a:t>
                      </a:r>
                    </a:p>
                  </a:txBody>
                  <a:tcPr marL="62091" marR="62091" marT="0" marB="0">
                    <a:solidFill>
                      <a:srgbClr val="BFC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772632"/>
                  </a:ext>
                </a:extLst>
              </a:tr>
              <a:tr h="6508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  <a:endParaRPr lang="en-GB" sz="20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2091" marR="62091" marT="0" marB="0" anchor="ctr">
                    <a:solidFill>
                      <a:srgbClr val="BFCA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Youth</a:t>
                      </a:r>
                    </a:p>
                  </a:txBody>
                  <a:tcPr marL="62091" marR="62091" marT="0" marB="0" anchor="ctr">
                    <a:solidFill>
                      <a:srgbClr val="BFCA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education, youth, department of youth policy and children's affairs, children, territorial community, social, information, employment, culture, family, mass, society</a:t>
                      </a:r>
                    </a:p>
                  </a:txBody>
                  <a:tcPr marL="62091" marR="62091" marT="0" marB="0">
                    <a:solidFill>
                      <a:srgbClr val="BFC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251851"/>
                  </a:ext>
                </a:extLst>
              </a:tr>
              <a:tr h="433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  <a:endParaRPr lang="en-GB" sz="20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2091" marR="6209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Business</a:t>
                      </a:r>
                    </a:p>
                  </a:txBody>
                  <a:tcPr marL="62091" marR="6209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territorial, funds, economic, entrepreneurship, reimbursement, small, medium, rates, animals, energy saving, percentage, support, loans, evaluations, cadastre</a:t>
                      </a:r>
                    </a:p>
                  </a:txBody>
                  <a:tcPr marL="62091" marR="6209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429753"/>
                  </a:ext>
                </a:extLst>
              </a:tr>
              <a:tr h="433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</a:t>
                      </a:r>
                      <a:endParaRPr lang="en-GB" sz="20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2091" marR="62091" marT="0" marB="0" anchor="ctr">
                    <a:solidFill>
                      <a:srgbClr val="BFCA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Social protection</a:t>
                      </a:r>
                    </a:p>
                  </a:txBody>
                  <a:tcPr marL="62091" marR="62091" marT="0" marB="0" anchor="ctr">
                    <a:solidFill>
                      <a:srgbClr val="BFCA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social, protection, children, labour, care, parental, disability, housing, competition, deprived of, orphans, services, youth, residential</a:t>
                      </a:r>
                    </a:p>
                  </a:txBody>
                  <a:tcPr marL="62091" marR="62091" marT="0" marB="0">
                    <a:solidFill>
                      <a:srgbClr val="BFC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54627"/>
                  </a:ext>
                </a:extLst>
              </a:tr>
              <a:tr h="433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</a:t>
                      </a:r>
                      <a:endParaRPr lang="en-GB" sz="20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2091" marR="6209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Budget</a:t>
                      </a:r>
                    </a:p>
                  </a:txBody>
                  <a:tcPr marL="62091" marR="6209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territorial, fund, local, municipality, funds, economic, finance, investment, economic, budgetary, expenses, UAH, control</a:t>
                      </a:r>
                    </a:p>
                  </a:txBody>
                  <a:tcPr marL="62091" marR="6209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41734"/>
                  </a:ext>
                </a:extLst>
              </a:tr>
              <a:tr h="433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</a:t>
                      </a:r>
                      <a:endParaRPr lang="en-GB" sz="20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2091" marR="6209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</a:t>
                      </a:r>
                    </a:p>
                  </a:txBody>
                  <a:tcPr marL="62091" marR="6209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education, schools, legal, public, secondary [school], </a:t>
                      </a:r>
                      <a:r>
                        <a:rPr lang="en-GB" sz="1400" b="1" kern="100" dirty="0" err="1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</a:t>
                      </a:r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-iii [secondary school], rural, municipality, administrative, renaming, local</a:t>
                      </a:r>
                    </a:p>
                  </a:txBody>
                  <a:tcPr marL="62091" marR="6209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428274"/>
                  </a:ext>
                </a:extLst>
              </a:tr>
              <a:tr h="6508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</a:t>
                      </a:r>
                      <a:endParaRPr lang="en-GB" sz="20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2091" marR="6209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Property</a:t>
                      </a:r>
                    </a:p>
                  </a:txBody>
                  <a:tcPr marL="62091" marR="6209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communal, territorial, municipal, property, enterprises, privatization, property, debiting, land, company, enterprise, local, amalgamed [territorial community], investment</a:t>
                      </a:r>
                    </a:p>
                  </a:txBody>
                  <a:tcPr marL="62091" marR="6209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240112"/>
                  </a:ext>
                </a:extLst>
              </a:tr>
              <a:tr h="6508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11</a:t>
                      </a:r>
                      <a:endParaRPr lang="en-GB" sz="20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2091" marR="62091" marT="0" marB="0" anchor="ctr">
                    <a:solidFill>
                      <a:srgbClr val="BFCA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Security</a:t>
                      </a:r>
                    </a:p>
                  </a:txBody>
                  <a:tcPr marL="62091" marR="62091" marT="0" marB="0" anchor="ctr">
                    <a:solidFill>
                      <a:srgbClr val="BFCA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territorial, protection, security, civilian, fight against, crime, extraordinary, situations, financing, police, mobilization, territorial community, defence, military, civilian protection, strengthening, prosecutor's office</a:t>
                      </a:r>
                    </a:p>
                  </a:txBody>
                  <a:tcPr marL="62091" marR="62091" marT="0" marB="0">
                    <a:solidFill>
                      <a:srgbClr val="BFC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51272"/>
                  </a:ext>
                </a:extLst>
              </a:tr>
              <a:tr h="433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12</a:t>
                      </a:r>
                      <a:endParaRPr lang="en-GB" sz="2000" kern="100" dirty="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2091" marR="6209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Topic 12 [procedures]</a:t>
                      </a:r>
                    </a:p>
                  </a:txBody>
                  <a:tcPr marL="62091" marR="6209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legislation, enterprises, state, employees, municipality, information, authorities, territorial, executive committee, data, tasks, bodies, competencies, institutions</a:t>
                      </a:r>
                    </a:p>
                  </a:txBody>
                  <a:tcPr marL="62091" marR="6209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079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37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55E52B-1886-9CD0-6A8B-4783FCF3D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81977"/>
              </p:ext>
            </p:extLst>
          </p:nvPr>
        </p:nvGraphicFramePr>
        <p:xfrm>
          <a:off x="0" y="0"/>
          <a:ext cx="12191999" cy="682220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264284124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218856334"/>
                    </a:ext>
                  </a:extLst>
                </a:gridCol>
                <a:gridCol w="9499599">
                  <a:extLst>
                    <a:ext uri="{9D8B030D-6E8A-4147-A177-3AD203B41FA5}">
                      <a16:colId xmlns:a16="http://schemas.microsoft.com/office/drawing/2014/main" val="328527214"/>
                    </a:ext>
                  </a:extLst>
                </a:gridCol>
              </a:tblGrid>
              <a:tr h="263694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 dirty="0">
                          <a:solidFill>
                            <a:schemeClr val="bg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Lysychansk city council 2014-2020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3593" marR="5359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209993"/>
                  </a:ext>
                </a:extLst>
              </a:tr>
              <a:tr h="3053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900" b="1" kern="100" cap="all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Topic No.</a:t>
                      </a:r>
                      <a:endParaRPr lang="en-GB" sz="900" b="1" kern="10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3593" marR="53593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Policy area</a:t>
                      </a:r>
                    </a:p>
                  </a:txBody>
                  <a:tcPr marL="53593" marR="53593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Top-rated terms</a:t>
                      </a:r>
                    </a:p>
                  </a:txBody>
                  <a:tcPr marL="53593" marR="53593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946177"/>
                  </a:ext>
                </a:extLst>
              </a:tr>
              <a:tr h="562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  <a:endParaRPr lang="en-GB" sz="1400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3593" marR="53593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Social protection</a:t>
                      </a:r>
                    </a:p>
                  </a:txBody>
                  <a:tcPr marL="53593" marR="53593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social, protection, veterans, labour, war, financing, suffered, disasters, </a:t>
                      </a:r>
                      <a:r>
                        <a:rPr lang="en-GB" sz="1400" b="1" kern="100" dirty="0" err="1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chernobyl</a:t>
                      </a:r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local, support, youth, opportunities, disabled people, disability, protection, children, benefits</a:t>
                      </a:r>
                    </a:p>
                  </a:txBody>
                  <a:tcPr marL="53593" marR="53593" marT="0" marB="0">
                    <a:solidFill>
                      <a:srgbClr val="BCE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31857"/>
                  </a:ext>
                </a:extLst>
              </a:tr>
              <a:tr h="374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  <a:endParaRPr lang="en-GB" sz="1400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3593" marR="53593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Security</a:t>
                      </a:r>
                    </a:p>
                  </a:txBody>
                  <a:tcPr marL="53593" marR="53593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service, military, draft, social, executive, economic, industry, materials, conscription, accounting, construction</a:t>
                      </a:r>
                    </a:p>
                  </a:txBody>
                  <a:tcPr marL="53593" marR="53593" marT="0" marB="0">
                    <a:solidFill>
                      <a:srgbClr val="BCE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479648"/>
                  </a:ext>
                </a:extLst>
              </a:tr>
              <a:tr h="562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  <a:endParaRPr lang="en-GB" sz="1400" kern="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3593" marR="535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Administrative services</a:t>
                      </a:r>
                    </a:p>
                  </a:txBody>
                  <a:tcPr marL="53593" marR="535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administrative, municipality, executive, state, competencies, institutions, information, </a:t>
                      </a:r>
                      <a:r>
                        <a:rPr lang="en-GB" sz="1400" kern="100" dirty="0" err="1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asc</a:t>
                      </a:r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[administrative services centre], enterprises, services, tasks, documents, right, local, urban</a:t>
                      </a:r>
                    </a:p>
                  </a:txBody>
                  <a:tcPr marL="53593" marR="5359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455613"/>
                  </a:ext>
                </a:extLst>
              </a:tr>
              <a:tr h="562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  <a:endParaRPr lang="en-GB" sz="1400" kern="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3593" marR="53593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Security &amp; social services</a:t>
                      </a:r>
                    </a:p>
                  </a:txBody>
                  <a:tcPr marL="53593" marR="53593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participants, </a:t>
                      </a:r>
                      <a:r>
                        <a:rPr lang="en-GB" sz="1400" b="1" kern="100" dirty="0" err="1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ato</a:t>
                      </a:r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[anti-terrorist operation], payment, families, local, education, food, members, anti-terrorist, institutions, fighting, actions, pay, services, culture, children</a:t>
                      </a:r>
                    </a:p>
                  </a:txBody>
                  <a:tcPr marL="53593" marR="53593" marT="0" marB="0">
                    <a:solidFill>
                      <a:srgbClr val="BCE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16569"/>
                  </a:ext>
                </a:extLst>
              </a:tr>
              <a:tr h="562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  <a:endParaRPr lang="en-GB" sz="1400" kern="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3593" marR="535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Municipal management</a:t>
                      </a:r>
                    </a:p>
                  </a:txBody>
                  <a:tcPr marL="53593" marR="535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protection, economy, amount, civilian, industry, residential and communal, financing, resources, repair, security, water, environment, extraordinary, networks, construction, enterprises, heating</a:t>
                      </a:r>
                    </a:p>
                  </a:txBody>
                  <a:tcPr marL="53593" marR="5359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563109"/>
                  </a:ext>
                </a:extLst>
              </a:tr>
              <a:tr h="562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  <a:endParaRPr lang="en-GB" sz="1400" kern="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3593" marR="535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Land management</a:t>
                      </a:r>
                    </a:p>
                  </a:txBody>
                  <a:tcPr marL="53593" marR="535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land management, plot, area, address, communal, cadastre, construction, buildings</a:t>
                      </a:r>
                    </a:p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municipality, local, property, public, residential, border, control</a:t>
                      </a:r>
                    </a:p>
                  </a:txBody>
                  <a:tcPr marL="53593" marR="5359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324169"/>
                  </a:ext>
                </a:extLst>
              </a:tr>
              <a:tr h="562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</a:t>
                      </a:r>
                      <a:endParaRPr lang="en-GB" sz="1400" kern="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3593" marR="535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Business</a:t>
                      </a:r>
                    </a:p>
                  </a:txBody>
                  <a:tcPr marL="53593" marR="535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regulatory, entrepreneurship, state, small, prevention, city, village, trade, economy, employment, crime, police, management, financing, support, offenses, entrepreneurial, public</a:t>
                      </a:r>
                    </a:p>
                  </a:txBody>
                  <a:tcPr marL="53593" marR="5359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525592"/>
                  </a:ext>
                </a:extLst>
              </a:tr>
              <a:tr h="562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</a:t>
                      </a:r>
                      <a:endParaRPr lang="en-GB" sz="1400" kern="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3593" marR="535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Infrastructure</a:t>
                      </a:r>
                    </a:p>
                  </a:txBody>
                  <a:tcPr marL="53593" marR="535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municipal property, economy, residential and communal, local, industry, services, funds, control, funds, maintenance, repayment, houses, tariffs, economic, water utilities, electric transport </a:t>
                      </a:r>
                    </a:p>
                  </a:txBody>
                  <a:tcPr marL="53593" marR="5359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29468"/>
                  </a:ext>
                </a:extLst>
              </a:tr>
              <a:tr h="374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</a:t>
                      </a:r>
                      <a:endParaRPr lang="en-GB" sz="1400" kern="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3593" marR="535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Budget</a:t>
                      </a:r>
                    </a:p>
                  </a:txBody>
                  <a:tcPr marL="53593" marR="535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fund, application, tax, budgetary, municipality, expenses, buildings, money, objects, amount, appeal, control, local</a:t>
                      </a:r>
                    </a:p>
                  </a:txBody>
                  <a:tcPr marL="53593" marR="5359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284900"/>
                  </a:ext>
                </a:extLst>
              </a:tr>
              <a:tr h="562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</a:t>
                      </a:r>
                      <a:endParaRPr lang="en-GB" sz="1400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3593" marR="53593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Healthcare</a:t>
                      </a:r>
                    </a:p>
                  </a:txBody>
                  <a:tcPr marL="53593" marR="53593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enterprises, health, property, employees, primary [healthcare], institutions, medical and sanitary, financing, centre, defined, medical, municipal non-commercial enterprise, treatment</a:t>
                      </a:r>
                    </a:p>
                  </a:txBody>
                  <a:tcPr marL="53593" marR="53593" marT="0" marB="0">
                    <a:solidFill>
                      <a:srgbClr val="BCE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256766"/>
                  </a:ext>
                </a:extLst>
              </a:tr>
              <a:tr h="562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11</a:t>
                      </a:r>
                      <a:endParaRPr lang="en-GB" sz="1400" kern="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3593" marR="53593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 &amp; culture</a:t>
                      </a:r>
                    </a:p>
                  </a:txBody>
                  <a:tcPr marL="53593" marR="53593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children, education, cultures, youth, sport, educational, family, institutions, child, recreation, social, services, school, students, teaching, parental, institutions</a:t>
                      </a:r>
                    </a:p>
                  </a:txBody>
                  <a:tcPr marL="53593" marR="53593" marT="0" marB="0">
                    <a:solidFill>
                      <a:srgbClr val="BCE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623883"/>
                  </a:ext>
                </a:extLst>
              </a:tr>
              <a:tr h="3838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12</a:t>
                      </a:r>
                      <a:endParaRPr lang="en-GB" sz="1400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3593" marR="535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Topic 12 [procedures]</a:t>
                      </a:r>
                    </a:p>
                  </a:txBody>
                  <a:tcPr marL="53593" marR="535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rent, land, areas, right, rules, landscaping, maintenance, ha [hectare], register, buildings, city planning, restrictions, design, cadastre, accounting</a:t>
                      </a:r>
                    </a:p>
                  </a:txBody>
                  <a:tcPr marL="53593" marR="5359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437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09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A5E316-1B63-1A18-EA32-F60981F9E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45412"/>
              </p:ext>
            </p:extLst>
          </p:nvPr>
        </p:nvGraphicFramePr>
        <p:xfrm>
          <a:off x="0" y="0"/>
          <a:ext cx="12192000" cy="697116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1245663158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446497198"/>
                    </a:ext>
                  </a:extLst>
                </a:gridCol>
                <a:gridCol w="9410700">
                  <a:extLst>
                    <a:ext uri="{9D8B030D-6E8A-4147-A177-3AD203B41FA5}">
                      <a16:colId xmlns:a16="http://schemas.microsoft.com/office/drawing/2014/main" val="3092368257"/>
                    </a:ext>
                  </a:extLst>
                </a:gridCol>
              </a:tblGrid>
              <a:tr h="27146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 dirty="0">
                          <a:solidFill>
                            <a:schemeClr val="bg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Lysychansk military-CIVIL administration 2020-2022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102" marR="55102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91885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700" b="1" kern="100" cap="all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Topic No.</a:t>
                      </a:r>
                      <a:endParaRPr lang="en-GB" sz="700" b="1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102" marR="551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Policy area</a:t>
                      </a:r>
                    </a:p>
                  </a:txBody>
                  <a:tcPr marL="55102" marR="551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Top-rated terms</a:t>
                      </a:r>
                    </a:p>
                  </a:txBody>
                  <a:tcPr marL="55102" marR="55102" marT="0" marB="0" anchor="ctr"/>
                </a:tc>
                <a:extLst>
                  <a:ext uri="{0D108BD9-81ED-4DB2-BD59-A6C34878D82A}">
                    <a16:rowId xmlns:a16="http://schemas.microsoft.com/office/drawing/2014/main" val="892263608"/>
                  </a:ext>
                </a:extLst>
              </a:tr>
              <a:tr h="578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  <a:endParaRPr lang="en-GB" sz="1400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102" marR="55102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Healthcare</a:t>
                      </a:r>
                    </a:p>
                  </a:txBody>
                  <a:tcPr marL="55102" marR="55102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health, help, medical, financing, hospital, municipal non-commercial enterprise, local, enterprises, treatment, continuation, acquisition, equipment, employees, resources, diseases</a:t>
                      </a:r>
                    </a:p>
                  </a:txBody>
                  <a:tcPr marL="55102" marR="55102" marT="0" marB="0">
                    <a:solidFill>
                      <a:srgbClr val="BCE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108407"/>
                  </a:ext>
                </a:extLst>
              </a:tr>
              <a:tr h="385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  <a:endParaRPr lang="en-GB" sz="1400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102" marR="55102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Youth</a:t>
                      </a:r>
                    </a:p>
                  </a:txBody>
                  <a:tcPr marL="55102" marR="55102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youth, culture, sports, children, social, protection, financing, funds, education, </a:t>
                      </a:r>
                    </a:p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support, disability, sanitation, recreation, families</a:t>
                      </a:r>
                    </a:p>
                  </a:txBody>
                  <a:tcPr marL="55102" marR="55102" marT="0" marB="0">
                    <a:solidFill>
                      <a:srgbClr val="BCE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704880"/>
                  </a:ext>
                </a:extLst>
              </a:tr>
              <a:tr h="578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  <a:endParaRPr lang="en-GB" sz="1400" kern="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102" marR="55102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Security</a:t>
                      </a:r>
                    </a:p>
                  </a:txBody>
                  <a:tcPr marL="55102" marR="55102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protection, civilian, mobilization, situations, extraordinary, occurrence, bodies, service, police, law enforcement officers, prevention, control, animals, security, consequences, specialized, extraordinary</a:t>
                      </a:r>
                    </a:p>
                  </a:txBody>
                  <a:tcPr marL="55102" marR="55102" marT="0" marB="0">
                    <a:solidFill>
                      <a:srgbClr val="BCE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43116"/>
                  </a:ext>
                </a:extLst>
              </a:tr>
              <a:tr h="578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  <a:endParaRPr lang="en-GB" sz="1400" kern="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102" marR="5510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Municipal management</a:t>
                      </a:r>
                    </a:p>
                  </a:txBody>
                  <a:tcPr marL="55102" marR="5510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economy, residential and communal, municipal enterprise, communal, architecture, public, control, security, accounting, ministries, landscaping, highway, reorganization</a:t>
                      </a:r>
                    </a:p>
                  </a:txBody>
                  <a:tcPr marL="55102" marR="551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580479"/>
                  </a:ext>
                </a:extLst>
              </a:tr>
              <a:tr h="578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  <a:endParaRPr lang="en-GB" sz="1400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102" marR="55102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</a:t>
                      </a:r>
                    </a:p>
                  </a:txBody>
                  <a:tcPr marL="55102" marR="55102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education, children, competition, employees, secondary [school], school, child, students, education, preschool, parents, teaching, general education, food, director</a:t>
                      </a:r>
                    </a:p>
                  </a:txBody>
                  <a:tcPr marL="55102" marR="55102" marT="0" marB="0">
                    <a:solidFill>
                      <a:srgbClr val="BCE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971865"/>
                  </a:ext>
                </a:extLst>
              </a:tr>
              <a:tr h="578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  <a:endParaRPr lang="en-GB" sz="1400" kern="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102" marR="55102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Social protection</a:t>
                      </a:r>
                    </a:p>
                  </a:txBody>
                  <a:tcPr marL="55102" marR="55102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information, confidential, housing, residential, premises, war, protection, family, compensation, social, right, residence, address, internally [displaced], children, deprived of, parental, rules</a:t>
                      </a:r>
                    </a:p>
                  </a:txBody>
                  <a:tcPr marL="55102" marR="55102" marT="0" marB="0">
                    <a:solidFill>
                      <a:srgbClr val="BCE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390161"/>
                  </a:ext>
                </a:extLst>
              </a:tr>
              <a:tr h="578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</a:t>
                      </a:r>
                      <a:endParaRPr lang="en-GB" sz="1400" kern="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102" marR="5510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Administrative services</a:t>
                      </a:r>
                    </a:p>
                  </a:txBody>
                  <a:tcPr marL="55102" marR="5510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services, administrative, information, </a:t>
                      </a:r>
                      <a:r>
                        <a:rPr lang="en-GB" sz="1400" kern="100" dirty="0" err="1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asc</a:t>
                      </a:r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[administrative services centre], receiving, advertising, registration, documents, property, cadastre, permission</a:t>
                      </a:r>
                    </a:p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 </a:t>
                      </a:r>
                    </a:p>
                  </a:txBody>
                  <a:tcPr marL="55102" marR="551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434666"/>
                  </a:ext>
                </a:extLst>
              </a:tr>
              <a:tr h="385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</a:t>
                      </a:r>
                      <a:endParaRPr lang="en-GB" sz="1400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102" marR="55102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Child services</a:t>
                      </a:r>
                    </a:p>
                  </a:txBody>
                  <a:tcPr marL="55102" marR="55102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birth, region, child, house, address, certificate, care, department, children, judiciary, apartment, rights, area, registered, parental, record</a:t>
                      </a:r>
                    </a:p>
                  </a:txBody>
                  <a:tcPr marL="55102" marR="55102" marT="0" marB="0">
                    <a:solidFill>
                      <a:srgbClr val="BCE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66358"/>
                  </a:ext>
                </a:extLst>
              </a:tr>
              <a:tr h="385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</a:t>
                      </a:r>
                      <a:endParaRPr lang="en-GB" sz="1400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102" marR="55102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Security &amp; social service</a:t>
                      </a:r>
                    </a:p>
                  </a:txBody>
                  <a:tcPr marL="55102" marR="55102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help, social, protection, specialist, labour, commission, centre, family, members, military, territorial, disability, consent, service, violence, conscripts</a:t>
                      </a:r>
                    </a:p>
                  </a:txBody>
                  <a:tcPr marL="55102" marR="55102" marT="0" marB="0">
                    <a:solidFill>
                      <a:srgbClr val="BCE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12000"/>
                  </a:ext>
                </a:extLst>
              </a:tr>
              <a:tr h="578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</a:t>
                      </a:r>
                      <a:endParaRPr lang="en-GB" sz="1400" kern="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102" marR="5510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Land management</a:t>
                      </a:r>
                    </a:p>
                  </a:txBody>
                  <a:tcPr marL="55102" marR="5510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areas, land, control, construction, rent, landscaping, land management, architecture, ha [hectare], maintenance, share capital, military, buildings, plot, restrictions, civil</a:t>
                      </a:r>
                    </a:p>
                  </a:txBody>
                  <a:tcPr marL="55102" marR="551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946625"/>
                  </a:ext>
                </a:extLst>
              </a:tr>
              <a:tr h="385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11</a:t>
                      </a:r>
                      <a:endParaRPr lang="en-GB" sz="1400" kern="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102" marR="5510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Budget</a:t>
                      </a:r>
                    </a:p>
                  </a:txBody>
                  <a:tcPr marL="55102" marR="5510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enterprises, budgetary, water, property, accounting, pay, water utilities, financial, control, expenses, economy, payment, salary, communal, amount, project, cost</a:t>
                      </a:r>
                    </a:p>
                  </a:txBody>
                  <a:tcPr marL="55102" marR="551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444684"/>
                  </a:ext>
                </a:extLst>
              </a:tr>
              <a:tr h="578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12</a:t>
                      </a:r>
                      <a:endParaRPr lang="en-GB" sz="1400" kern="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102" marR="5510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Topic 12 [procedures]</a:t>
                      </a:r>
                    </a:p>
                  </a:txBody>
                  <a:tcPr marL="55102" marR="5510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structural, subdivisions, competencies, prevention, manager, tasks, corruption, orders, information, employees, authorities, institutions, duties, municipality, legal, officials, control</a:t>
                      </a:r>
                    </a:p>
                  </a:txBody>
                  <a:tcPr marL="55102" marR="551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649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36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Let's Admit it: The Hybrid War Concept Is Useless - The Moscow Times">
            <a:extLst>
              <a:ext uri="{FF2B5EF4-FFF2-40B4-BE49-F238E27FC236}">
                <a16:creationId xmlns:a16="http://schemas.microsoft.com/office/drawing/2014/main" id="{EEA814B7-1681-A4DD-9FDD-AC2557B0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3" r="-2" b="4882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t Ukraine's Edge, Russia Presses Hybrid War on Tiny Moldova | United  States Institute of Peace">
            <a:extLst>
              <a:ext uri="{FF2B5EF4-FFF2-40B4-BE49-F238E27FC236}">
                <a16:creationId xmlns:a16="http://schemas.microsoft.com/office/drawing/2014/main" id="{FDF55883-B7EE-12A8-006C-D49D37CC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8" r="-3" b="-3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ATO Review - Russia's hybrid war against the West">
            <a:extLst>
              <a:ext uri="{FF2B5EF4-FFF2-40B4-BE49-F238E27FC236}">
                <a16:creationId xmlns:a16="http://schemas.microsoft.com/office/drawing/2014/main" id="{368FAA83-92F7-6A8D-0A98-CE154845C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9" r="2" b="2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ashes between protesters and the police flared on Tuesday in Southport">
            <a:extLst>
              <a:ext uri="{FF2B5EF4-FFF2-40B4-BE49-F238E27FC236}">
                <a16:creationId xmlns:a16="http://schemas.microsoft.com/office/drawing/2014/main" id="{7F15B270-FAE8-22F2-B876-BA4CB50D8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8" r="-2" b="3027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27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D105DE-2C50-EBA7-7CE7-A2F70116D026}"/>
              </a:ext>
            </a:extLst>
          </p:cNvPr>
          <p:cNvSpPr txBox="1"/>
          <p:nvPr/>
        </p:nvSpPr>
        <p:spPr>
          <a:xfrm>
            <a:off x="603401" y="441760"/>
            <a:ext cx="6043521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Research Question: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/>
            <a:endParaRPr lang="en-GB" sz="3600" b="1" dirty="0">
              <a:latin typeface="Walbaum Display"/>
              <a:cs typeface="Times New Roman"/>
            </a:endParaRPr>
          </a:p>
          <a:p>
            <a:pPr algn="just"/>
            <a:r>
              <a:rPr lang="en-GB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en-GB" sz="3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ow do democratic institutions develop new practices to build resilience to hybrid threats, especially on a local level</a:t>
            </a:r>
            <a:r>
              <a:rPr lang="en-GB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1FF119-782C-8114-C583-205F0F4D601B}"/>
              </a:ext>
            </a:extLst>
          </p:cNvPr>
          <p:cNvGrpSpPr/>
          <p:nvPr/>
        </p:nvGrpSpPr>
        <p:grpSpPr>
          <a:xfrm>
            <a:off x="7340600" y="0"/>
            <a:ext cx="4851400" cy="6832600"/>
            <a:chOff x="6200913" y="12700"/>
            <a:chExt cx="4851400" cy="68326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9C56D7B7-4F26-2039-62AA-8F2CB0EA99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2" r="1218"/>
            <a:stretch/>
          </p:blipFill>
          <p:spPr bwMode="auto">
            <a:xfrm>
              <a:off x="6200913" y="12700"/>
              <a:ext cx="4851400" cy="683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C3ABD5-DD48-D9B3-1AEA-1BA2466B43EE}"/>
                </a:ext>
              </a:extLst>
            </p:cNvPr>
            <p:cNvSpPr/>
            <p:nvPr/>
          </p:nvSpPr>
          <p:spPr>
            <a:xfrm>
              <a:off x="9898120" y="3020586"/>
              <a:ext cx="76782" cy="69801"/>
            </a:xfrm>
            <a:prstGeom prst="ellipse">
              <a:avLst/>
            </a:prstGeom>
            <a:solidFill>
              <a:srgbClr val="FF0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32DBE3-5296-3D10-760F-E41C3B9EF7BA}"/>
                </a:ext>
              </a:extLst>
            </p:cNvPr>
            <p:cNvSpPr txBox="1"/>
            <p:nvPr/>
          </p:nvSpPr>
          <p:spPr>
            <a:xfrm>
              <a:off x="9898120" y="3055487"/>
              <a:ext cx="1101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Georgia" panose="02040502050405020303" pitchFamily="18" charset="0"/>
                  <a:cs typeface="Arial" panose="020B0604020202020204" pitchFamily="34" charset="0"/>
                </a:rPr>
                <a:t>Lysychansk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DBEC6E5-2796-8AE7-BFC6-3C0B56F02D6C}"/>
                </a:ext>
              </a:extLst>
            </p:cNvPr>
            <p:cNvSpPr/>
            <p:nvPr/>
          </p:nvSpPr>
          <p:spPr>
            <a:xfrm>
              <a:off x="9755104" y="3193986"/>
              <a:ext cx="76782" cy="69801"/>
            </a:xfrm>
            <a:prstGeom prst="ellipse">
              <a:avLst/>
            </a:prstGeom>
            <a:solidFill>
              <a:srgbClr val="FF0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82F41D-6BDF-4EC2-7C12-67BCF7B9817C}"/>
                </a:ext>
              </a:extLst>
            </p:cNvPr>
            <p:cNvSpPr txBox="1"/>
            <p:nvPr/>
          </p:nvSpPr>
          <p:spPr>
            <a:xfrm>
              <a:off x="9531673" y="3263787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Georgia" panose="02040502050405020303" pitchFamily="18" charset="0"/>
                  <a:cs typeface="Arial" panose="020B0604020202020204" pitchFamily="34" charset="0"/>
                </a:rPr>
                <a:t>Bakhmut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BCEC822-E1BB-5FB8-9B49-E4F6A6445F5D}"/>
              </a:ext>
            </a:extLst>
          </p:cNvPr>
          <p:cNvSpPr txBox="1"/>
          <p:nvPr/>
        </p:nvSpPr>
        <p:spPr>
          <a:xfrm>
            <a:off x="403762" y="3975100"/>
            <a:ext cx="65908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Ukrainian approach: </a:t>
            </a:r>
          </a:p>
          <a:p>
            <a:pPr marL="457200" indent="-457200" algn="just">
              <a:buAutoNum type="arabicParenR"/>
            </a:pPr>
            <a:r>
              <a:rPr lang="en-GB" sz="24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Addressing the societal 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GB" sz="24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ivisions and strengthening 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GB" sz="24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ational 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GB" sz="24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dentity, </a:t>
            </a:r>
          </a:p>
          <a:p>
            <a:pPr algn="just"/>
            <a:r>
              <a:rPr lang="en-GB" sz="24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2) Creating the new collaborative security framework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</a:p>
          <a:p>
            <a:pPr algn="just"/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3) </a:t>
            </a:r>
            <a:r>
              <a:rPr lang="en-GB" sz="24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Local resilience and responsiveness to the hybrid threats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163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B1CA10-1F0C-711F-24C0-52ABBBC3046E}"/>
              </a:ext>
            </a:extLst>
          </p:cNvPr>
          <p:cNvGrpSpPr/>
          <p:nvPr/>
        </p:nvGrpSpPr>
        <p:grpSpPr>
          <a:xfrm>
            <a:off x="9588500" y="0"/>
            <a:ext cx="2603500" cy="6832600"/>
            <a:chOff x="8448813" y="12700"/>
            <a:chExt cx="2603500" cy="6832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2050690-CE3D-8910-8F33-16539B5885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57" r="1218"/>
            <a:stretch/>
          </p:blipFill>
          <p:spPr bwMode="auto">
            <a:xfrm>
              <a:off x="8448813" y="12700"/>
              <a:ext cx="2603500" cy="683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AA2234-04EC-A5A8-08E7-49318A22FB1F}"/>
                </a:ext>
              </a:extLst>
            </p:cNvPr>
            <p:cNvSpPr/>
            <p:nvPr/>
          </p:nvSpPr>
          <p:spPr>
            <a:xfrm>
              <a:off x="9898120" y="3020586"/>
              <a:ext cx="76782" cy="69801"/>
            </a:xfrm>
            <a:prstGeom prst="ellipse">
              <a:avLst/>
            </a:prstGeom>
            <a:solidFill>
              <a:srgbClr val="FF0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752586-310F-5F2F-932A-A3A1F1E6FEDC}"/>
                </a:ext>
              </a:extLst>
            </p:cNvPr>
            <p:cNvSpPr txBox="1"/>
            <p:nvPr/>
          </p:nvSpPr>
          <p:spPr>
            <a:xfrm>
              <a:off x="9898120" y="3055487"/>
              <a:ext cx="1101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Georgia" panose="02040502050405020303" pitchFamily="18" charset="0"/>
                  <a:cs typeface="Arial" panose="020B0604020202020204" pitchFamily="34" charset="0"/>
                </a:rPr>
                <a:t>Lysychansk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FD2D68B-6A32-8A8E-EC54-8EAB1DB8A06C}"/>
                </a:ext>
              </a:extLst>
            </p:cNvPr>
            <p:cNvSpPr/>
            <p:nvPr/>
          </p:nvSpPr>
          <p:spPr>
            <a:xfrm>
              <a:off x="9755104" y="3193986"/>
              <a:ext cx="76782" cy="69801"/>
            </a:xfrm>
            <a:prstGeom prst="ellipse">
              <a:avLst/>
            </a:prstGeom>
            <a:solidFill>
              <a:srgbClr val="FF0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A0796C-6C97-AF96-13C2-004E7EF335C3}"/>
                </a:ext>
              </a:extLst>
            </p:cNvPr>
            <p:cNvSpPr txBox="1"/>
            <p:nvPr/>
          </p:nvSpPr>
          <p:spPr>
            <a:xfrm>
              <a:off x="9531673" y="3263787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Georgia" panose="02040502050405020303" pitchFamily="18" charset="0"/>
                  <a:cs typeface="Arial" panose="020B0604020202020204" pitchFamily="34" charset="0"/>
                </a:rPr>
                <a:t>Bakhmut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F4D05F-31A6-7FCA-C5EE-C60087BDC98F}"/>
              </a:ext>
            </a:extLst>
          </p:cNvPr>
          <p:cNvSpPr txBox="1"/>
          <p:nvPr/>
        </p:nvSpPr>
        <p:spPr>
          <a:xfrm>
            <a:off x="2428166" y="371901"/>
            <a:ext cx="4055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Research Design:</a:t>
            </a:r>
            <a:endParaRPr lang="en-US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76A43-2B28-86D4-6363-88275B52552A}"/>
              </a:ext>
            </a:extLst>
          </p:cNvPr>
          <p:cNvSpPr txBox="1"/>
          <p:nvPr/>
        </p:nvSpPr>
        <p:spPr>
          <a:xfrm>
            <a:off x="531966" y="1062261"/>
            <a:ext cx="909576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Longitudinal case study: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Hybrid phase of war: </a:t>
            </a: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August 2014 – February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Two towns within 30 km of the line of contact: </a:t>
            </a: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Bakhmut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Lysychansk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Legislative decisions in clusters</a:t>
            </a:r>
            <a:r>
              <a:rPr lang="en-GB" i="1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  <a:endParaRPr lang="en-GB" sz="1800" i="1" kern="1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/>
            <a:r>
              <a:rPr lang="en-GB" sz="1800" i="1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en-GB" sz="1800" b="1" i="1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Bakhmut:</a:t>
            </a:r>
            <a:endParaRPr lang="en-GB" sz="1800" b="1" kern="1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 algn="just">
              <a:buFont typeface="+mj-lt"/>
              <a:buAutoNum type="arabicParenR"/>
            </a:pPr>
            <a:r>
              <a:rPr lang="en-GB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Baseline (City Council): January 2011 – December 2013;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en-GB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City Council: September 2014 – February 2022.</a:t>
            </a:r>
          </a:p>
          <a:p>
            <a:pPr algn="just"/>
            <a:r>
              <a:rPr lang="en-GB" sz="1800" i="1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en-GB" sz="1800" b="1" i="1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Lysychansk:</a:t>
            </a:r>
            <a:endParaRPr lang="en-GB" sz="1800" b="1" kern="1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 algn="just">
              <a:buFont typeface="+mj-lt"/>
              <a:buAutoNum type="arabicParenR"/>
            </a:pPr>
            <a:r>
              <a:rPr lang="en-GB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Baseline (City Council): January 2011 – December 2013;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en-GB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City Council: September 2014 – February 2020;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en-GB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CMA: August 2020 – December 2021.</a:t>
            </a:r>
          </a:p>
          <a:p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Methods: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Topic modelling (LDA)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&amp; </a:t>
            </a: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word embeddings (word2vec)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Data collection: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7 171 decisions</a:t>
            </a:r>
            <a:r>
              <a:rPr lang="en-GB" sz="20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3 438 for Bakhmut and 3 733 decisions for Lysychansk 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2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A793D2E-B024-0BFA-9F03-0CCE89C77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75844"/>
              </p:ext>
            </p:extLst>
          </p:nvPr>
        </p:nvGraphicFramePr>
        <p:xfrm>
          <a:off x="0" y="0"/>
          <a:ext cx="12192000" cy="690372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327688509"/>
                    </a:ext>
                  </a:extLst>
                </a:gridCol>
                <a:gridCol w="11696700">
                  <a:extLst>
                    <a:ext uri="{9D8B030D-6E8A-4147-A177-3AD203B41FA5}">
                      <a16:colId xmlns:a16="http://schemas.microsoft.com/office/drawing/2014/main" val="1369215898"/>
                    </a:ext>
                  </a:extLst>
                </a:gridCol>
              </a:tblGrid>
              <a:tr h="5969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chemeClr val="bg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Bakhmut city council 2011-2013</a:t>
                      </a:r>
                      <a:endParaRPr lang="en-GB" sz="1600" kern="100" dirty="0">
                        <a:solidFill>
                          <a:schemeClr val="bg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367952"/>
                  </a:ext>
                </a:extLst>
              </a:tr>
              <a:tr h="266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800" kern="100" cap="all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Topic No</a:t>
                      </a:r>
                      <a:r>
                        <a:rPr lang="en-GB" sz="1050" kern="100" cap="all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.</a:t>
                      </a:r>
                      <a:endParaRPr lang="en-GB" sz="1050" kern="100" dirty="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1" kern="100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Top-rated terms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969722"/>
                  </a:ext>
                </a:extLst>
              </a:tr>
              <a:tr h="3709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  <a:endParaRPr lang="en-GB" sz="1400" kern="100" dirty="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taxes, accounting, buildings, residential, economic, ID code, land management, construction, land, public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192446"/>
                  </a:ext>
                </a:extLst>
              </a:tr>
              <a:tr h="5433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  <a:endParaRPr lang="en-GB" sz="14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b="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deputies, protection, municipality, city, social, labour, local, council, commission</a:t>
                      </a:r>
                    </a:p>
                    <a:p>
                      <a:pPr algn="just"/>
                      <a:r>
                        <a:rPr lang="en-GB" sz="1600" b="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known, election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456327"/>
                  </a:ext>
                </a:extLst>
              </a:tr>
              <a:tr h="3709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  <a:endParaRPr lang="en-GB" sz="14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economic, social, tax, policy, salary, local, development, minimal, size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928653"/>
                  </a:ext>
                </a:extLst>
              </a:tr>
              <a:tr h="3709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  <a:endParaRPr lang="en-GB" sz="14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communal, municipal, territorial, land, local, privatization, finance, economic, area, municipality, investment, land management, plots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584243"/>
                  </a:ext>
                </a:extLst>
              </a:tr>
              <a:tr h="3709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  <a:endParaRPr lang="en-GB" sz="14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funds, buildings, expenses, stations, budgetary, target, amount, non-residential, pump, temporary, transfers, financial, investment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731644"/>
                  </a:ext>
                </a:extLst>
              </a:tr>
              <a:tr h="5285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  <a:endParaRPr lang="en-GB" sz="14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BFCA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self-government, education, culture, local, sport, social, permanent, right, children, urban, district, youth, legality, employment</a:t>
                      </a:r>
                    </a:p>
                  </a:txBody>
                  <a:tcPr marL="68580" marR="68580" marT="0" marB="0">
                    <a:solidFill>
                      <a:srgbClr val="BFC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23705"/>
                  </a:ext>
                </a:extLst>
              </a:tr>
              <a:tr h="3709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</a:t>
                      </a:r>
                      <a:endParaRPr lang="en-GB" sz="14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residential, company, housing, managing, residential, co-owners, house, communal, municipality, transfers, enterprises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90112"/>
                  </a:ext>
                </a:extLst>
              </a:tr>
              <a:tr h="3709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</a:t>
                      </a:r>
                      <a:endParaRPr lang="en-GB" sz="14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territorial, communal, state, property, enterprises, municipal, responsibility, limited, transfers, investment, company, finance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023333"/>
                  </a:ext>
                </a:extLst>
              </a:tr>
              <a:tr h="3709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</a:t>
                      </a:r>
                      <a:endParaRPr lang="en-GB" sz="14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communal, territorial, property, municipal, privatization, balance sheet, enterprise, rent, company, land, managing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618051"/>
                  </a:ext>
                </a:extLst>
              </a:tr>
              <a:tr h="5285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</a:t>
                      </a:r>
                      <a:endParaRPr lang="en-GB" sz="14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land plots, cadastre, land, territorial, communal, entrepreneur, request, rent, plots, company, rent, term, limited, responsibility, ID code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262369"/>
                  </a:ext>
                </a:extLst>
              </a:tr>
              <a:tr h="7419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11</a:t>
                      </a:r>
                      <a:endParaRPr lang="en-GB" sz="1400" kern="10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BFCA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health, hospitals, municipal, centre, medical, help, enterprises, protection, finance, control, investment, primary [healthcare], municipality, local</a:t>
                      </a:r>
                    </a:p>
                  </a:txBody>
                  <a:tcPr marL="68580" marR="68580" marT="0" marB="0">
                    <a:solidFill>
                      <a:srgbClr val="BFC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95701"/>
                  </a:ext>
                </a:extLst>
              </a:tr>
              <a:tr h="7419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kern="100" cap="all" dirty="0">
                          <a:solidFill>
                            <a:srgbClr val="00206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12</a:t>
                      </a:r>
                      <a:endParaRPr lang="en-GB" sz="1400" kern="100" dirty="0">
                        <a:solidFill>
                          <a:srgbClr val="00206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economy, local, project, residential and communal, control, policy, finance, investment, transport, maintenance, ecology, municipality, landscaping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91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34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3A0A51-F29C-99F2-E18C-F53A0098B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14789"/>
              </p:ext>
            </p:extLst>
          </p:nvPr>
        </p:nvGraphicFramePr>
        <p:xfrm>
          <a:off x="0" y="0"/>
          <a:ext cx="12192000" cy="686444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576032311"/>
                    </a:ext>
                  </a:extLst>
                </a:gridCol>
                <a:gridCol w="11582400">
                  <a:extLst>
                    <a:ext uri="{9D8B030D-6E8A-4147-A177-3AD203B41FA5}">
                      <a16:colId xmlns:a16="http://schemas.microsoft.com/office/drawing/2014/main" val="13848241"/>
                    </a:ext>
                  </a:extLst>
                </a:gridCol>
              </a:tblGrid>
              <a:tr h="47564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chemeClr val="bg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Lysychansk city council 2011-2013</a:t>
                      </a:r>
                      <a:endParaRPr lang="en-GB" sz="1600" kern="100" dirty="0">
                        <a:solidFill>
                          <a:schemeClr val="bg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417730"/>
                  </a:ext>
                </a:extLst>
              </a:tr>
              <a:tr h="1847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800" b="1" kern="100" cap="all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Topic No</a:t>
                      </a:r>
                      <a:r>
                        <a:rPr lang="en-GB" sz="1200" b="1" kern="100" cap="all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.</a:t>
                      </a:r>
                      <a:endParaRPr lang="en-GB" sz="1200" b="1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Top-rated terms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17436"/>
                  </a:ext>
                </a:extLst>
              </a:tr>
              <a:tr h="475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rent, land, plot, buildings, maintenance, cadastre, ha [hectare], address, landscaping, area, management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398982"/>
                  </a:ext>
                </a:extLst>
              </a:tr>
              <a:tr h="475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social, protection, culture, labour, veterans, youth, public, children, assistance, sport, family, status, job centre</a:t>
                      </a:r>
                    </a:p>
                  </a:txBody>
                  <a:tcPr marL="68580" marR="68580" marT="0" marB="0">
                    <a:solidFill>
                      <a:srgbClr val="BCE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149075"/>
                  </a:ext>
                </a:extLst>
              </a:tr>
              <a:tr h="674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construction, control policy, water utility, industry, funds, infrastructure, participation, municipality</a:t>
                      </a:r>
                    </a:p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financial, </a:t>
                      </a:r>
                      <a:r>
                        <a:rPr lang="en-GB" sz="1600" kern="100" dirty="0" err="1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hcs</a:t>
                      </a:r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[housing and communal services], water, repair, engineering and transport, environmental protection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950508"/>
                  </a:ext>
                </a:extLst>
              </a:tr>
              <a:tr h="475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house, residential, communal, economy, territorial, property, enterprises, policy, municipality, local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73333"/>
                  </a:ext>
                </a:extLst>
              </a:tr>
              <a:tr h="475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economy, residential and communal, animals, rights, enterprises, maintenance, municipality, landscaping, employees, economic, protection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811612"/>
                  </a:ext>
                </a:extLst>
              </a:tr>
              <a:tr h="475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trade, market, administrative, competition, services, self-organization, rules, goods, management, conditions, sales, collection, information, receiving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787451"/>
                  </a:ext>
                </a:extLst>
              </a:tr>
              <a:tr h="475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land management, area, ha [hectare], land, address, construction, plots, permission, buildings, surrounding, rent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854270"/>
                  </a:ext>
                </a:extLst>
              </a:tr>
              <a:tr h="475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right, plot, land, ha [hectare], area, address, state land committee, permanent, architecture, environment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969709"/>
                  </a:ext>
                </a:extLst>
              </a:tr>
              <a:tr h="475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appeal, deputies, glass factory, enterprises, proletarian, production, accepted, interests, ministries, constitution, gas, city, rights, production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326989"/>
                  </a:ext>
                </a:extLst>
              </a:tr>
              <a:tr h="475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fund, application, expenses, budgetary, municipality, finance, budgetary, special, planning, local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524008"/>
                  </a:ext>
                </a:extLst>
              </a:tr>
              <a:tr h="475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11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BCECA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education, service, health, military, culture, conscription, children, draft, sport, youth, medical, financing, service, institutions, teaching, pre-schoolers, students</a:t>
                      </a:r>
                    </a:p>
                  </a:txBody>
                  <a:tcPr marL="68580" marR="68580" marT="0" marB="0">
                    <a:solidFill>
                      <a:srgbClr val="BCE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08134"/>
                  </a:ext>
                </a:extLst>
              </a:tr>
              <a:tr h="475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cap="all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12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local, municipality, exploitation, internal, dangerous, waste, site, public, permission, communication, legal, law and order, entrepreneurship, interests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813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40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416824-25FC-4EB7-49AA-ED6F788F3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7" y="739239"/>
            <a:ext cx="11697923" cy="5379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2A781-82B9-A714-FF82-9C4794F5ED7E}"/>
              </a:ext>
            </a:extLst>
          </p:cNvPr>
          <p:cNvSpPr txBox="1"/>
          <p:nvPr/>
        </p:nvSpPr>
        <p:spPr>
          <a:xfrm>
            <a:off x="3672897" y="6118761"/>
            <a:ext cx="460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 of Estimated Document-Topic Proportions</a:t>
            </a:r>
            <a:r>
              <a:rPr lang="en-GB" i="1" dirty="0">
                <a:effectLst/>
              </a:rPr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359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26083-F811-8C61-3C94-C7F1E46A3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2" y="676892"/>
            <a:ext cx="11344077" cy="5216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9F1C3-A3AA-9708-3634-872FFA6A9F49}"/>
              </a:ext>
            </a:extLst>
          </p:cNvPr>
          <p:cNvSpPr txBox="1"/>
          <p:nvPr/>
        </p:nvSpPr>
        <p:spPr>
          <a:xfrm>
            <a:off x="3665759" y="5996442"/>
            <a:ext cx="460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 of Estimated Document-Topic Proportions</a:t>
            </a:r>
            <a:r>
              <a:rPr lang="en-GB" i="1" dirty="0">
                <a:effectLst/>
              </a:rPr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6739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AFFC08-4DA1-DB61-E833-D6FA3CC3A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1" y="629392"/>
            <a:ext cx="11349341" cy="5219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43102-EA9D-AC60-3110-1CAC0B187A60}"/>
              </a:ext>
            </a:extLst>
          </p:cNvPr>
          <p:cNvSpPr txBox="1"/>
          <p:nvPr/>
        </p:nvSpPr>
        <p:spPr>
          <a:xfrm>
            <a:off x="3665759" y="5996442"/>
            <a:ext cx="460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 of Estimated Document-Topic Proportions</a:t>
            </a:r>
            <a:r>
              <a:rPr lang="en-GB" i="1" dirty="0">
                <a:effectLst/>
              </a:rPr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8702460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Metadata/LabelInfo.xml><?xml version="1.0" encoding="utf-8"?>
<clbl:labelList xmlns:clbl="http://schemas.microsoft.com/office/2020/mipLabelMetadata">
  <clbl:label id="{6b902693-1074-40aa-9e21-d89446a2ebb5}" enabled="0" method="" siteId="{6b902693-1074-40aa-9e21-d89446a2eb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2966</Words>
  <Application>Microsoft Macintosh PowerPoint</Application>
  <PresentationFormat>Widescreen</PresentationFormat>
  <Paragraphs>422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Georgia</vt:lpstr>
      <vt:lpstr>Helvetica Neue</vt:lpstr>
      <vt:lpstr>The Hand Bold</vt:lpstr>
      <vt:lpstr>The Serif Hand Black</vt:lpstr>
      <vt:lpstr>Times New Roman</vt:lpstr>
      <vt:lpstr>Walbaum Display</vt:lpstr>
      <vt:lpstr>SketchyVTI</vt:lpstr>
      <vt:lpstr>Democracy in Donbas: Using Text Analysis for Studying Local Policy Adjustments to Hybrid Threats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Khvostova, Margaryta (PG/R - Politics &amp; Int Rel)</cp:lastModifiedBy>
  <cp:revision>746</cp:revision>
  <dcterms:created xsi:type="dcterms:W3CDTF">2024-03-15T16:46:30Z</dcterms:created>
  <dcterms:modified xsi:type="dcterms:W3CDTF">2024-11-18T20:24:35Z</dcterms:modified>
</cp:coreProperties>
</file>