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337" r:id="rId3"/>
    <p:sldId id="378" r:id="rId4"/>
    <p:sldId id="364" r:id="rId5"/>
    <p:sldId id="369" r:id="rId6"/>
    <p:sldId id="375" r:id="rId7"/>
    <p:sldId id="376" r:id="rId8"/>
    <p:sldId id="379" r:id="rId9"/>
    <p:sldId id="366" r:id="rId10"/>
    <p:sldId id="371" r:id="rId11"/>
    <p:sldId id="372" r:id="rId12"/>
    <p:sldId id="374" r:id="rId13"/>
    <p:sldId id="373" r:id="rId14"/>
    <p:sldId id="377" r:id="rId15"/>
    <p:sldId id="3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260"/>
    <a:srgbClr val="EBEBEB"/>
    <a:srgbClr val="969FA7"/>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115" d="100"/>
          <a:sy n="115" d="100"/>
        </p:scale>
        <p:origin x="32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hu-HU"/>
              <a:t>Mintacím szerkesztése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Kattintson ide az alcím mintájának szerkesztéséhez</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D8ED9EA-6A66-4EE0-8F15-1793B413FE39}" type="datetimeFigureOut">
              <a:rPr lang="en-US" smtClean="0"/>
              <a:t>11/21/2024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72194B3-6247-4A1D-8079-7EE14E650822}" type="slidenum">
              <a:rPr lang="en-US" smtClean="0"/>
              <a:t>‹#›</a:t>
            </a:fld>
            <a:endParaRPr lang="en-US"/>
          </a:p>
        </p:txBody>
      </p:sp>
    </p:spTree>
    <p:extLst>
      <p:ext uri="{BB962C8B-B14F-4D97-AF65-F5344CB8AC3E}">
        <p14:creationId xmlns:p14="http://schemas.microsoft.com/office/powerpoint/2010/main" val="3823123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D8ED9EA-6A66-4EE0-8F15-1793B413FE3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194B3-6247-4A1D-8079-7EE14E650822}" type="slidenum">
              <a:rPr lang="en-US" smtClean="0"/>
              <a:t>‹#›</a:t>
            </a:fld>
            <a:endParaRPr lang="en-US"/>
          </a:p>
        </p:txBody>
      </p:sp>
    </p:spTree>
    <p:extLst>
      <p:ext uri="{BB962C8B-B14F-4D97-AF65-F5344CB8AC3E}">
        <p14:creationId xmlns:p14="http://schemas.microsoft.com/office/powerpoint/2010/main" val="256832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D8ED9EA-6A66-4EE0-8F15-1793B413FE39}" type="datetimeFigureOut">
              <a:rPr lang="en-US" smtClean="0"/>
              <a:t>11/21/2024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72194B3-6247-4A1D-8079-7EE14E650822}" type="slidenum">
              <a:rPr lang="en-US" smtClean="0"/>
              <a:t>‹#›</a:t>
            </a:fld>
            <a:endParaRPr lang="en-US"/>
          </a:p>
        </p:txBody>
      </p:sp>
    </p:spTree>
    <p:extLst>
      <p:ext uri="{BB962C8B-B14F-4D97-AF65-F5344CB8AC3E}">
        <p14:creationId xmlns:p14="http://schemas.microsoft.com/office/powerpoint/2010/main" val="64732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hu-HU"/>
              <a:t>Mintacím szerkesztése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6D8ED9EA-6A66-4EE0-8F15-1793B413FE3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A72194B3-6247-4A1D-8079-7EE14E650822}" type="slidenum">
              <a:rPr lang="en-US" smtClean="0"/>
              <a:t>‹#›</a:t>
            </a:fld>
            <a:endParaRPr lang="en-US"/>
          </a:p>
        </p:txBody>
      </p:sp>
    </p:spTree>
    <p:extLst>
      <p:ext uri="{BB962C8B-B14F-4D97-AF65-F5344CB8AC3E}">
        <p14:creationId xmlns:p14="http://schemas.microsoft.com/office/powerpoint/2010/main" val="65277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hu-HU"/>
              <a:t>Mintacím szerkesztése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D8ED9EA-6A66-4EE0-8F15-1793B413FE39}" type="datetimeFigureOut">
              <a:rPr lang="en-US" smtClean="0"/>
              <a:t>11/21/2024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72194B3-6247-4A1D-8079-7EE14E650822}" type="slidenum">
              <a:rPr lang="en-US" smtClean="0"/>
              <a:t>‹#›</a:t>
            </a:fld>
            <a:endParaRPr lang="en-US"/>
          </a:p>
        </p:txBody>
      </p:sp>
    </p:spTree>
    <p:extLst>
      <p:ext uri="{BB962C8B-B14F-4D97-AF65-F5344CB8AC3E}">
        <p14:creationId xmlns:p14="http://schemas.microsoft.com/office/powerpoint/2010/main" val="90189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hu-HU"/>
              <a:t>Mintacím szerkesztése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6D8ED9EA-6A66-4EE0-8F15-1793B413FE3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194B3-6247-4A1D-8079-7EE14E650822}" type="slidenum">
              <a:rPr lang="en-US" smtClean="0"/>
              <a:t>‹#›</a:t>
            </a:fld>
            <a:endParaRPr lang="en-US"/>
          </a:p>
        </p:txBody>
      </p:sp>
    </p:spTree>
    <p:extLst>
      <p:ext uri="{BB962C8B-B14F-4D97-AF65-F5344CB8AC3E}">
        <p14:creationId xmlns:p14="http://schemas.microsoft.com/office/powerpoint/2010/main" val="278063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hu-HU"/>
              <a:t>Mintacím szerkesztése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6D8ED9EA-6A66-4EE0-8F15-1793B413FE39}"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194B3-6247-4A1D-8079-7EE14E650822}" type="slidenum">
              <a:rPr lang="en-US" smtClean="0"/>
              <a:t>‹#›</a:t>
            </a:fld>
            <a:endParaRPr lang="en-US"/>
          </a:p>
        </p:txBody>
      </p:sp>
    </p:spTree>
    <p:extLst>
      <p:ext uri="{BB962C8B-B14F-4D97-AF65-F5344CB8AC3E}">
        <p14:creationId xmlns:p14="http://schemas.microsoft.com/office/powerpoint/2010/main" val="344069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D8ED9EA-6A66-4EE0-8F15-1793B413FE39}"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2194B3-6247-4A1D-8079-7EE14E650822}"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hu-HU"/>
              <a:t>Mintacím szerkesztése</a:t>
            </a:r>
            <a:endParaRPr lang="en-US" dirty="0"/>
          </a:p>
        </p:txBody>
      </p:sp>
    </p:spTree>
    <p:extLst>
      <p:ext uri="{BB962C8B-B14F-4D97-AF65-F5344CB8AC3E}">
        <p14:creationId xmlns:p14="http://schemas.microsoft.com/office/powerpoint/2010/main" val="318010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ED9EA-6A66-4EE0-8F15-1793B413FE39}"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2194B3-6247-4A1D-8079-7EE14E650822}" type="slidenum">
              <a:rPr lang="en-US" smtClean="0"/>
              <a:t>‹#›</a:t>
            </a:fld>
            <a:endParaRPr lang="en-US"/>
          </a:p>
        </p:txBody>
      </p:sp>
    </p:spTree>
    <p:extLst>
      <p:ext uri="{BB962C8B-B14F-4D97-AF65-F5344CB8AC3E}">
        <p14:creationId xmlns:p14="http://schemas.microsoft.com/office/powerpoint/2010/main" val="3482320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hu-HU"/>
              <a:t>Mintacím szerkesztése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D8ED9EA-6A66-4EE0-8F15-1793B413FE39}" type="datetimeFigureOut">
              <a:rPr lang="en-US" smtClean="0"/>
              <a:t>11/21/2024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72194B3-6247-4A1D-8079-7EE14E650822}" type="slidenum">
              <a:rPr lang="en-US" smtClean="0"/>
              <a:t>‹#›</a:t>
            </a:fld>
            <a:endParaRPr lang="en-US"/>
          </a:p>
        </p:txBody>
      </p:sp>
    </p:spTree>
    <p:extLst>
      <p:ext uri="{BB962C8B-B14F-4D97-AF65-F5344CB8AC3E}">
        <p14:creationId xmlns:p14="http://schemas.microsoft.com/office/powerpoint/2010/main" val="171173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hu-HU"/>
              <a:t>Mintacím szerkesztése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u-HU"/>
              <a:t>Kép beszúrásához kattintson az ikonra</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ate Placeholder 4"/>
          <p:cNvSpPr>
            <a:spLocks noGrp="1"/>
          </p:cNvSpPr>
          <p:nvPr>
            <p:ph type="dt" sz="half" idx="10"/>
          </p:nvPr>
        </p:nvSpPr>
        <p:spPr/>
        <p:txBody>
          <a:bodyPr/>
          <a:lstStyle/>
          <a:p>
            <a:fld id="{6D8ED9EA-6A66-4EE0-8F15-1793B413FE3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2194B3-6247-4A1D-8079-7EE14E650822}" type="slidenum">
              <a:rPr lang="en-US" smtClean="0"/>
              <a:t>‹#›</a:t>
            </a:fld>
            <a:endParaRPr lang="en-US"/>
          </a:p>
        </p:txBody>
      </p:sp>
    </p:spTree>
    <p:extLst>
      <p:ext uri="{BB962C8B-B14F-4D97-AF65-F5344CB8AC3E}">
        <p14:creationId xmlns:p14="http://schemas.microsoft.com/office/powerpoint/2010/main" val="846475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hu-HU"/>
              <a:t>Mintacím szerkesztése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D8ED9EA-6A66-4EE0-8F15-1793B413FE39}" type="datetimeFigureOut">
              <a:rPr lang="en-US" smtClean="0"/>
              <a:t>11/21/2024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72194B3-6247-4A1D-8079-7EE14E65082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0440706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7">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bot operációs rendszert tartalmazó számítógép">
            <a:extLst>
              <a:ext uri="{FF2B5EF4-FFF2-40B4-BE49-F238E27FC236}">
                <a16:creationId xmlns:a16="http://schemas.microsoft.com/office/drawing/2014/main" id="{72051C57-6AB6-767F-7AFD-13D56DB629B9}"/>
              </a:ext>
            </a:extLst>
          </p:cNvPr>
          <p:cNvPicPr>
            <a:picLocks noChangeAspect="1"/>
          </p:cNvPicPr>
          <p:nvPr/>
        </p:nvPicPr>
        <p:blipFill>
          <a:blip r:embed="rId2"/>
          <a:srcRect t="14961" r="2123" b="13305"/>
          <a:stretch/>
        </p:blipFill>
        <p:spPr>
          <a:xfrm>
            <a:off x="20" y="10"/>
            <a:ext cx="12191980" cy="6857990"/>
          </a:xfrm>
          <a:prstGeom prst="rect">
            <a:avLst/>
          </a:prstGeom>
        </p:spPr>
      </p:pic>
      <p:grpSp>
        <p:nvGrpSpPr>
          <p:cNvPr id="34" name="Group 19">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1" name="Rectangle 20">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86EA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35" name="Rectangle 21">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86EA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23" name="Rectangle 22">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86EA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grpSp>
      <p:sp>
        <p:nvSpPr>
          <p:cNvPr id="25" name="Rectangle 24">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2" name="Cím 1">
            <a:extLst>
              <a:ext uri="{FF2B5EF4-FFF2-40B4-BE49-F238E27FC236}">
                <a16:creationId xmlns:a16="http://schemas.microsoft.com/office/drawing/2014/main" id="{70E0F435-BD7E-4621-A57D-707C50D66A42}"/>
              </a:ext>
            </a:extLst>
          </p:cNvPr>
          <p:cNvSpPr>
            <a:spLocks noGrp="1"/>
          </p:cNvSpPr>
          <p:nvPr>
            <p:ph type="ctrTitle"/>
          </p:nvPr>
        </p:nvSpPr>
        <p:spPr>
          <a:xfrm>
            <a:off x="482600" y="4318903"/>
            <a:ext cx="11226797" cy="895244"/>
          </a:xfrm>
        </p:spPr>
        <p:txBody>
          <a:bodyPr>
            <a:normAutofit/>
          </a:bodyPr>
          <a:lstStyle/>
          <a:p>
            <a:pPr algn="ctr">
              <a:lnSpc>
                <a:spcPct val="90000"/>
              </a:lnSpc>
              <a:spcBef>
                <a:spcPts val="1800"/>
              </a:spcBef>
              <a:spcAft>
                <a:spcPts val="1800"/>
              </a:spcAft>
            </a:pPr>
            <a:r>
              <a:rPr lang="en-US"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Securing the Future: </a:t>
            </a:r>
            <a:r>
              <a:rPr lang="hu-HU"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A</a:t>
            </a:r>
            <a:r>
              <a:rPr lang="en-US" sz="2000" b="1" cap="none" dirty="0" err="1">
                <a:solidFill>
                  <a:schemeClr val="accent2">
                    <a:lumMod val="20000"/>
                    <a:lumOff val="80000"/>
                  </a:schemeClr>
                </a:solidFill>
                <a:latin typeface="Times New Roman" panose="02020603050405020304" pitchFamily="18" charset="0"/>
                <a:ea typeface="+mn-ea"/>
                <a:cs typeface="Times New Roman" panose="02020603050405020304" pitchFamily="18" charset="0"/>
              </a:rPr>
              <a:t>ddressing</a:t>
            </a:r>
            <a:r>
              <a:rPr lang="en-US"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 Cybersecurity Risks, Misuse and </a:t>
            </a:r>
            <a:br>
              <a:rPr lang="hu-HU"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br>
            <a:r>
              <a:rPr lang="en-US"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Regulatory</a:t>
            </a:r>
            <a:r>
              <a:rPr lang="hu-HU"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 </a:t>
            </a:r>
            <a:r>
              <a:rPr lang="en-US"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rPr>
              <a:t>Challenges in Generative AI and Large Language Models</a:t>
            </a:r>
            <a:endParaRPr lang="hu-HU" sz="2000" b="1" cap="none" dirty="0">
              <a:solidFill>
                <a:schemeClr val="accent2">
                  <a:lumMod val="20000"/>
                  <a:lumOff val="80000"/>
                </a:schemeClr>
              </a:solidFill>
              <a:latin typeface="Times New Roman" panose="02020603050405020304" pitchFamily="18" charset="0"/>
              <a:ea typeface="+mn-ea"/>
              <a:cs typeface="Times New Roman" panose="02020603050405020304" pitchFamily="18" charset="0"/>
            </a:endParaRPr>
          </a:p>
        </p:txBody>
      </p:sp>
      <p:sp>
        <p:nvSpPr>
          <p:cNvPr id="3" name="Alcím 2">
            <a:extLst>
              <a:ext uri="{FF2B5EF4-FFF2-40B4-BE49-F238E27FC236}">
                <a16:creationId xmlns:a16="http://schemas.microsoft.com/office/drawing/2014/main" id="{2F6E28F8-9C44-4FB2-A0B7-0642FC09A6CB}"/>
              </a:ext>
            </a:extLst>
          </p:cNvPr>
          <p:cNvSpPr>
            <a:spLocks noGrp="1"/>
          </p:cNvSpPr>
          <p:nvPr>
            <p:ph type="subTitle" idx="1"/>
          </p:nvPr>
        </p:nvSpPr>
        <p:spPr>
          <a:xfrm>
            <a:off x="482602" y="5023305"/>
            <a:ext cx="11226798" cy="484822"/>
          </a:xfrm>
        </p:spPr>
        <p:txBody>
          <a:bodyPr>
            <a:noAutofit/>
          </a:bodyPr>
          <a:lstStyle/>
          <a:p>
            <a:pPr>
              <a:lnSpc>
                <a:spcPct val="90000"/>
              </a:lnSpc>
            </a:pPr>
            <a:endParaRPr lang="hu-HU" sz="2000" b="1" cap="none" dirty="0">
              <a:solidFill>
                <a:srgbClr val="86EAFF"/>
              </a:solidFill>
              <a:latin typeface="Times New Roman" panose="02020603050405020304" pitchFamily="18" charset="0"/>
              <a:cs typeface="Times New Roman" panose="02020603050405020304" pitchFamily="18" charset="0"/>
            </a:endParaRPr>
          </a:p>
          <a:p>
            <a:pPr algn="ctr">
              <a:lnSpc>
                <a:spcPct val="90000"/>
              </a:lnSpc>
            </a:pPr>
            <a:r>
              <a:rPr lang="hu-HU" sz="1800" b="1" cap="none" dirty="0">
                <a:solidFill>
                  <a:schemeClr val="accent4">
                    <a:lumMod val="20000"/>
                    <a:lumOff val="80000"/>
                  </a:schemeClr>
                </a:solidFill>
                <a:latin typeface="Times New Roman" panose="02020603050405020304" pitchFamily="18" charset="0"/>
                <a:cs typeface="Times New Roman" panose="02020603050405020304" pitchFamily="18" charset="0"/>
              </a:rPr>
              <a:t>Kitti Mezei</a:t>
            </a:r>
          </a:p>
          <a:p>
            <a:pPr algn="ctr">
              <a:lnSpc>
                <a:spcPct val="90000"/>
              </a:lnSpc>
            </a:pPr>
            <a:r>
              <a:rPr lang="hu-HU" sz="1400" b="1" cap="none" dirty="0">
                <a:solidFill>
                  <a:schemeClr val="accent4">
                    <a:lumMod val="20000"/>
                    <a:lumOff val="80000"/>
                  </a:schemeClr>
                </a:solidFill>
                <a:latin typeface="Times New Roman" panose="02020603050405020304" pitchFamily="18" charset="0"/>
                <a:cs typeface="Times New Roman" panose="02020603050405020304" pitchFamily="18" charset="0"/>
              </a:rPr>
              <a:t>Research </a:t>
            </a:r>
            <a:r>
              <a:rPr lang="hu-HU" sz="1400" b="1" cap="none" dirty="0" err="1">
                <a:solidFill>
                  <a:schemeClr val="accent4">
                    <a:lumMod val="20000"/>
                    <a:lumOff val="80000"/>
                  </a:schemeClr>
                </a:solidFill>
                <a:latin typeface="Times New Roman" panose="02020603050405020304" pitchFamily="18" charset="0"/>
                <a:cs typeface="Times New Roman" panose="02020603050405020304" pitchFamily="18" charset="0"/>
              </a:rPr>
              <a:t>Fellow</a:t>
            </a:r>
            <a:r>
              <a:rPr lang="hu-HU" sz="1400" b="1" cap="none" dirty="0">
                <a:solidFill>
                  <a:schemeClr val="accent4">
                    <a:lumMod val="20000"/>
                    <a:lumOff val="80000"/>
                  </a:schemeClr>
                </a:solidFill>
                <a:latin typeface="Times New Roman" panose="02020603050405020304" pitchFamily="18" charset="0"/>
                <a:cs typeface="Times New Roman" panose="02020603050405020304" pitchFamily="18" charset="0"/>
              </a:rPr>
              <a:t> (HUN-REN CSS Institute </a:t>
            </a:r>
            <a:r>
              <a:rPr lang="hu-HU" sz="1400" b="1" cap="none" dirty="0" err="1">
                <a:solidFill>
                  <a:schemeClr val="accent4">
                    <a:lumMod val="20000"/>
                    <a:lumOff val="80000"/>
                  </a:schemeClr>
                </a:solidFill>
                <a:latin typeface="Times New Roman" panose="02020603050405020304" pitchFamily="18" charset="0"/>
                <a:cs typeface="Times New Roman" panose="02020603050405020304" pitchFamily="18" charset="0"/>
              </a:rPr>
              <a:t>for</a:t>
            </a:r>
            <a:r>
              <a:rPr lang="hu-HU" sz="1400" b="1" cap="none"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hu-HU" sz="1400" b="1" cap="none" dirty="0" err="1">
                <a:solidFill>
                  <a:schemeClr val="accent4">
                    <a:lumMod val="20000"/>
                    <a:lumOff val="80000"/>
                  </a:schemeClr>
                </a:solidFill>
                <a:latin typeface="Times New Roman" panose="02020603050405020304" pitchFamily="18" charset="0"/>
                <a:cs typeface="Times New Roman" panose="02020603050405020304" pitchFamily="18" charset="0"/>
              </a:rPr>
              <a:t>Legal</a:t>
            </a:r>
            <a:r>
              <a:rPr lang="hu-HU" sz="1400" b="1" cap="none" dirty="0">
                <a:solidFill>
                  <a:schemeClr val="accent4">
                    <a:lumMod val="20000"/>
                    <a:lumOff val="80000"/>
                  </a:schemeClr>
                </a:solidFill>
                <a:latin typeface="Times New Roman" panose="02020603050405020304" pitchFamily="18" charset="0"/>
                <a:cs typeface="Times New Roman" panose="02020603050405020304" pitchFamily="18" charset="0"/>
              </a:rPr>
              <a:t> </a:t>
            </a:r>
            <a:r>
              <a:rPr lang="hu-HU" sz="1400" b="1" cap="none" dirty="0" err="1">
                <a:solidFill>
                  <a:schemeClr val="accent4">
                    <a:lumMod val="20000"/>
                    <a:lumOff val="80000"/>
                  </a:schemeClr>
                </a:solidFill>
                <a:latin typeface="Times New Roman" panose="02020603050405020304" pitchFamily="18" charset="0"/>
                <a:cs typeface="Times New Roman" panose="02020603050405020304" pitchFamily="18" charset="0"/>
              </a:rPr>
              <a:t>Studies</a:t>
            </a:r>
            <a:r>
              <a:rPr lang="hu-HU" sz="1400" b="1" cap="none" dirty="0">
                <a:solidFill>
                  <a:schemeClr val="accent4">
                    <a:lumMod val="20000"/>
                    <a:lumOff val="80000"/>
                  </a:schemeClr>
                </a:solidFill>
                <a:latin typeface="Times New Roman" panose="02020603050405020304" pitchFamily="18" charset="0"/>
                <a:cs typeface="Times New Roman" panose="02020603050405020304" pitchFamily="18" charset="0"/>
              </a:rPr>
              <a:t>)</a:t>
            </a:r>
            <a:endParaRPr lang="hu-HU" sz="1400" b="1" cap="none" dirty="0">
              <a:solidFill>
                <a:schemeClr val="accent4">
                  <a:lumMod val="20000"/>
                  <a:lumOff val="80000"/>
                </a:schemeClr>
              </a:solidFill>
              <a:latin typeface="+mj-lt"/>
              <a:cs typeface="Times New Roman" panose="02020603050405020304" pitchFamily="18" charset="0"/>
            </a:endParaRPr>
          </a:p>
          <a:p>
            <a:pPr algn="ctr">
              <a:lnSpc>
                <a:spcPct val="90000"/>
              </a:lnSpc>
            </a:pPr>
            <a:r>
              <a:rPr lang="en-US" sz="1400" b="1" cap="none" dirty="0">
                <a:solidFill>
                  <a:schemeClr val="accent4">
                    <a:lumMod val="20000"/>
                    <a:lumOff val="80000"/>
                  </a:schemeClr>
                </a:solidFill>
                <a:latin typeface="Times New Roman" panose="02020603050405020304" pitchFamily="18" charset="0"/>
                <a:cs typeface="Times New Roman" panose="02020603050405020304" pitchFamily="18" charset="0"/>
              </a:rPr>
              <a:t>2nd Budapest Data Workshop on November 21-22, 2024</a:t>
            </a:r>
            <a:endParaRPr lang="en-GB" sz="1400" b="1" cap="none" dirty="0">
              <a:solidFill>
                <a:schemeClr val="accent4">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46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a:latin typeface="Times New Roman" panose="02020603050405020304" pitchFamily="18" charset="0"/>
                <a:cs typeface="Times New Roman" panose="02020603050405020304" pitchFamily="18" charset="0"/>
              </a:rPr>
              <a:t>The </a:t>
            </a:r>
            <a:r>
              <a:rPr lang="hu-HU" sz="3200" b="1" dirty="0" err="1">
                <a:latin typeface="Times New Roman" panose="02020603050405020304" pitchFamily="18" charset="0"/>
                <a:cs typeface="Times New Roman" panose="02020603050405020304" pitchFamily="18" charset="0"/>
              </a:rPr>
              <a:t>ai</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639381" y="2236125"/>
            <a:ext cx="11029615" cy="4838006"/>
          </a:xfrm>
        </p:spPr>
        <p:txBody>
          <a:bodyPr>
            <a:normAutofit fontScale="62500" lnSpcReduction="20000"/>
          </a:bodyPr>
          <a:lstStyle/>
          <a:p>
            <a:pPr marL="0" indent="0" algn="just">
              <a:lnSpc>
                <a:spcPct val="120000"/>
              </a:lnSpc>
              <a:spcBef>
                <a:spcPts val="0"/>
              </a:spcBef>
              <a:spcAft>
                <a:spcPts val="0"/>
              </a:spcAft>
              <a:buNone/>
            </a:pPr>
            <a:r>
              <a:rPr lang="en-US" sz="2600" b="1" dirty="0">
                <a:latin typeface="Times New Roman" panose="02020603050405020304" pitchFamily="18" charset="0"/>
                <a:cs typeface="Times New Roman" panose="02020603050405020304" pitchFamily="18" charset="0"/>
              </a:rPr>
              <a:t>Article 15 of </a:t>
            </a:r>
            <a:r>
              <a:rPr lang="hu-HU" sz="2600" b="1" dirty="0" err="1">
                <a:latin typeface="Times New Roman" panose="02020603050405020304" pitchFamily="18" charset="0"/>
                <a:cs typeface="Times New Roman" panose="02020603050405020304" pitchFamily="18" charset="0"/>
              </a:rPr>
              <a:t>the</a:t>
            </a:r>
            <a:r>
              <a:rPr lang="hu-HU" sz="2600" b="1" dirty="0">
                <a:latin typeface="Times New Roman" panose="02020603050405020304" pitchFamily="18" charset="0"/>
                <a:cs typeface="Times New Roman" panose="02020603050405020304" pitchFamily="18" charset="0"/>
              </a:rPr>
              <a:t> AI </a:t>
            </a:r>
            <a:r>
              <a:rPr lang="en-US" sz="2600" b="1" dirty="0">
                <a:latin typeface="Times New Roman" panose="02020603050405020304" pitchFamily="18" charset="0"/>
                <a:cs typeface="Times New Roman" panose="02020603050405020304" pitchFamily="18" charset="0"/>
              </a:rPr>
              <a:t>Act outlines essential requirements for high-risk AI systems, focusing on accuracy, robustness, and cybersecurity.</a:t>
            </a:r>
            <a:endParaRPr lang="hu-HU" sz="26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endParaRPr lang="hu-HU" sz="2600"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r>
              <a:rPr lang="en-US" sz="2600" dirty="0">
                <a:latin typeface="Times New Roman" panose="02020603050405020304" pitchFamily="18" charset="0"/>
                <a:cs typeface="Times New Roman" panose="02020603050405020304" pitchFamily="18" charset="0"/>
              </a:rPr>
              <a:t>Harmonized standards play a crucial role in implementing the AI Act</a:t>
            </a:r>
            <a:r>
              <a:rPr lang="hu-H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compliance with these will serve as a ‘presumption of conformity’</a:t>
            </a:r>
            <a:r>
              <a:rPr lang="hu-HU" sz="2600"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The Joint Research Centre (JRC) has published a brief explaining the current state of play and discussing key characteristics of future standards for the AI Act.</a:t>
            </a:r>
            <a:endParaRPr lang="hu-HU" sz="2600"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endParaRPr lang="hu-HU" sz="26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r>
              <a:rPr lang="en-US" sz="2600" b="1" dirty="0">
                <a:latin typeface="Times New Roman" panose="02020603050405020304" pitchFamily="18" charset="0"/>
                <a:cs typeface="Times New Roman" panose="02020603050405020304" pitchFamily="18" charset="0"/>
              </a:rPr>
              <a:t>Error and Failure Resilience</a:t>
            </a:r>
          </a:p>
          <a:p>
            <a:pPr algn="just">
              <a:lnSpc>
                <a:spcPct val="120000"/>
              </a:lnSpc>
              <a:spcBef>
                <a:spcPts val="0"/>
              </a:spcBef>
              <a:spcAft>
                <a:spcPts val="0"/>
              </a:spcAft>
            </a:pPr>
            <a:r>
              <a:rPr lang="en-US" sz="2600" dirty="0">
                <a:latin typeface="Times New Roman" panose="02020603050405020304" pitchFamily="18" charset="0"/>
                <a:cs typeface="Times New Roman" panose="02020603050405020304" pitchFamily="18" charset="0"/>
              </a:rPr>
              <a:t>Systems must resist faults, failures, and inconsistencies, especially during interactions with humans or other systems.</a:t>
            </a:r>
          </a:p>
          <a:p>
            <a:pPr algn="just">
              <a:lnSpc>
                <a:spcPct val="120000"/>
              </a:lnSpc>
              <a:spcBef>
                <a:spcPts val="0"/>
              </a:spcBef>
              <a:spcAft>
                <a:spcPts val="0"/>
              </a:spcAft>
            </a:pPr>
            <a:r>
              <a:rPr lang="en-US" sz="2600" dirty="0">
                <a:latin typeface="Times New Roman" panose="02020603050405020304" pitchFamily="18" charset="0"/>
                <a:cs typeface="Times New Roman" panose="02020603050405020304" pitchFamily="18" charset="0"/>
              </a:rPr>
              <a:t>Technical redundancy solutions, such as safety mechanisms and emergency protocols, must be in place to ensure system stability in case of malfunctions.</a:t>
            </a:r>
          </a:p>
          <a:p>
            <a:pPr algn="just">
              <a:lnSpc>
                <a:spcPct val="120000"/>
              </a:lnSpc>
              <a:spcBef>
                <a:spcPts val="0"/>
              </a:spcBef>
              <a:spcAft>
                <a:spcPts val="0"/>
              </a:spcAft>
            </a:pPr>
            <a:endParaRPr lang="en-US" sz="2600"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r>
              <a:rPr lang="en-US" sz="2600" b="1" dirty="0">
                <a:latin typeface="Times New Roman" panose="02020603050405020304" pitchFamily="18" charset="0"/>
                <a:cs typeface="Times New Roman" panose="02020603050405020304" pitchFamily="18" charset="0"/>
              </a:rPr>
              <a:t>Mitigating Feedback Loops</a:t>
            </a:r>
          </a:p>
          <a:p>
            <a:pPr algn="just">
              <a:lnSpc>
                <a:spcPct val="120000"/>
              </a:lnSpc>
              <a:spcBef>
                <a:spcPts val="0"/>
              </a:spcBef>
              <a:spcAft>
                <a:spcPts val="0"/>
              </a:spcAft>
            </a:pPr>
            <a:r>
              <a:rPr lang="en-US" sz="2600" dirty="0">
                <a:latin typeface="Times New Roman" panose="02020603050405020304" pitchFamily="18" charset="0"/>
                <a:cs typeface="Times New Roman" panose="02020603050405020304" pitchFamily="18" charset="0"/>
              </a:rPr>
              <a:t>For systems that continue learning after deployment, measures must prevent biased outcomes from affecting future operations.</a:t>
            </a:r>
          </a:p>
          <a:p>
            <a:pPr algn="just">
              <a:lnSpc>
                <a:spcPct val="120000"/>
              </a:lnSpc>
              <a:spcBef>
                <a:spcPts val="0"/>
              </a:spcBef>
              <a:spcAft>
                <a:spcPts val="0"/>
              </a:spcAft>
            </a:pPr>
            <a:r>
              <a:rPr lang="en-US" sz="2600" dirty="0">
                <a:latin typeface="Times New Roman" panose="02020603050405020304" pitchFamily="18" charset="0"/>
                <a:cs typeface="Times New Roman" panose="02020603050405020304" pitchFamily="18" charset="0"/>
              </a:rPr>
              <a:t>Feedback loops, where flawed outputs reinforce future errors, are monitored and controlled to avoid escalating inaccuracies.</a:t>
            </a:r>
          </a:p>
          <a:p>
            <a:pPr marL="0" indent="0" algn="just">
              <a:lnSpc>
                <a:spcPct val="80000"/>
              </a:lnSpc>
              <a:buNone/>
            </a:pPr>
            <a:endParaRPr lang="hu-HU"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62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a:latin typeface="Times New Roman" panose="02020603050405020304" pitchFamily="18" charset="0"/>
                <a:cs typeface="Times New Roman" panose="02020603050405020304" pitchFamily="18" charset="0"/>
              </a:rPr>
              <a:t>The </a:t>
            </a:r>
            <a:r>
              <a:rPr lang="hu-HU" sz="3200" b="1" dirty="0" err="1">
                <a:latin typeface="Times New Roman" panose="02020603050405020304" pitchFamily="18" charset="0"/>
                <a:cs typeface="Times New Roman" panose="02020603050405020304" pitchFamily="18" charset="0"/>
              </a:rPr>
              <a:t>ai</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180496"/>
            <a:ext cx="11029615" cy="4257626"/>
          </a:xfrm>
        </p:spPr>
        <p:txBody>
          <a:bodyPr>
            <a:normAutofit/>
          </a:bodyPr>
          <a:lstStyle/>
          <a:p>
            <a:pPr marL="0" indent="0" algn="just">
              <a:lnSpc>
                <a:spcPct val="12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Protection includes defenses against</a:t>
            </a:r>
          </a:p>
          <a:p>
            <a:pPr algn="just">
              <a:lnSpc>
                <a:spcPct val="120000"/>
              </a:lnSpc>
              <a:spcBef>
                <a:spcPts val="0"/>
              </a:spcBef>
              <a:spcAft>
                <a:spcPts val="0"/>
              </a:spcAft>
            </a:pPr>
            <a:r>
              <a:rPr lang="en-US" sz="2000" dirty="0">
                <a:latin typeface="Times New Roman" panose="02020603050405020304" pitchFamily="18" charset="0"/>
                <a:cs typeface="Times New Roman" panose="02020603050405020304" pitchFamily="18" charset="0"/>
              </a:rPr>
              <a:t>Data poisoning: Manipulating training datasets to produce flawed outputs.</a:t>
            </a:r>
          </a:p>
          <a:p>
            <a:pPr algn="just">
              <a:lnSpc>
                <a:spcPct val="120000"/>
              </a:lnSpc>
              <a:spcBef>
                <a:spcPts val="0"/>
              </a:spcBef>
              <a:spcAft>
                <a:spcPts val="0"/>
              </a:spcAft>
            </a:pPr>
            <a:r>
              <a:rPr lang="en-US" sz="2000" dirty="0">
                <a:latin typeface="Times New Roman" panose="02020603050405020304" pitchFamily="18" charset="0"/>
                <a:cs typeface="Times New Roman" panose="02020603050405020304" pitchFamily="18" charset="0"/>
              </a:rPr>
              <a:t>Model poisoning: Altering internal structures or algorithms during training.</a:t>
            </a:r>
          </a:p>
          <a:p>
            <a:pPr algn="just">
              <a:lnSpc>
                <a:spcPct val="120000"/>
              </a:lnSpc>
              <a:spcBef>
                <a:spcPts val="0"/>
              </a:spcBef>
              <a:spcAft>
                <a:spcPts val="0"/>
              </a:spcAft>
            </a:pPr>
            <a:r>
              <a:rPr lang="en-US" sz="2000" dirty="0">
                <a:latin typeface="Times New Roman" panose="02020603050405020304" pitchFamily="18" charset="0"/>
                <a:cs typeface="Times New Roman" panose="02020603050405020304" pitchFamily="18" charset="0"/>
              </a:rPr>
              <a:t>Exploiting vulnerabilities: Using adversarial inputs to disrupt system performance.</a:t>
            </a:r>
            <a:r>
              <a:rPr lang="hu-H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Adversarial attacks are designed to exploit weaknesses in an AI system by crafting specific inputs that the model is not robust enough to handle appropriately. </a:t>
            </a:r>
          </a:p>
          <a:p>
            <a:pPr algn="just">
              <a:lnSpc>
                <a:spcPct val="120000"/>
              </a:lnSpc>
              <a:spcBef>
                <a:spcPts val="0"/>
              </a:spcBef>
              <a:spcAft>
                <a:spcPts val="0"/>
              </a:spcAft>
            </a:pPr>
            <a:endParaRPr lang="en-US"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spcAft>
                <a:spcPts val="0"/>
              </a:spcAft>
              <a:buNone/>
            </a:pPr>
            <a:r>
              <a:rPr lang="en-US" sz="2000" b="1" dirty="0">
                <a:latin typeface="Times New Roman" panose="02020603050405020304" pitchFamily="18" charset="0"/>
                <a:cs typeface="Times New Roman" panose="02020603050405020304" pitchFamily="18" charset="0"/>
              </a:rPr>
              <a:t>Security Protocols</a:t>
            </a:r>
          </a:p>
          <a:p>
            <a:pPr algn="just">
              <a:lnSpc>
                <a:spcPct val="120000"/>
              </a:lnSpc>
              <a:spcBef>
                <a:spcPts val="0"/>
              </a:spcBef>
              <a:spcAft>
                <a:spcPts val="0"/>
              </a:spcAft>
            </a:pPr>
            <a:r>
              <a:rPr lang="en-US" sz="2000" dirty="0">
                <a:latin typeface="Times New Roman" panose="02020603050405020304" pitchFamily="18" charset="0"/>
                <a:cs typeface="Times New Roman" panose="02020603050405020304" pitchFamily="18" charset="0"/>
              </a:rPr>
              <a:t>Preventing vulnerabilities, detecting threats, and responding effectively to incidents are key priorities.</a:t>
            </a:r>
          </a:p>
          <a:p>
            <a:pPr algn="just">
              <a:lnSpc>
                <a:spcPct val="120000"/>
              </a:lnSpc>
              <a:spcBef>
                <a:spcPts val="0"/>
              </a:spcBef>
              <a:spcAft>
                <a:spcPts val="0"/>
              </a:spcAft>
            </a:pPr>
            <a:r>
              <a:rPr lang="en-US" sz="2000" dirty="0">
                <a:latin typeface="Times New Roman" panose="02020603050405020304" pitchFamily="18" charset="0"/>
                <a:cs typeface="Times New Roman" panose="02020603050405020304" pitchFamily="18" charset="0"/>
              </a:rPr>
              <a:t>Solutions include secure data channels, encryption, anomaly detection, regular audits, and monitoring systems to combat cybersecurity threats.</a:t>
            </a: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712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a:latin typeface="Times New Roman" panose="02020603050405020304" pitchFamily="18" charset="0"/>
                <a:cs typeface="Times New Roman" panose="02020603050405020304" pitchFamily="18" charset="0"/>
              </a:rPr>
              <a:t>The Ai 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2" y="2355063"/>
            <a:ext cx="11029615" cy="4257626"/>
          </a:xfrm>
        </p:spPr>
        <p:txBody>
          <a:bodyPr>
            <a:normAutofit lnSpcReduction="10000"/>
          </a:bodyPr>
          <a:lstStyle/>
          <a:p>
            <a:pPr marL="0" indent="0" algn="just">
              <a:buNone/>
            </a:pPr>
            <a:r>
              <a:rPr lang="hu-HU" sz="2000">
                <a:latin typeface="Times New Roman" panose="02020603050405020304" pitchFamily="18" charset="0"/>
                <a:cs typeface="Times New Roman" panose="02020603050405020304" pitchFamily="18" charset="0"/>
              </a:rPr>
              <a:t>Article 3 </a:t>
            </a:r>
            <a:r>
              <a:rPr lang="en-US" sz="2000">
                <a:latin typeface="Times New Roman" panose="02020603050405020304" pitchFamily="18" charset="0"/>
                <a:cs typeface="Times New Roman" panose="02020603050405020304" pitchFamily="18" charset="0"/>
              </a:rPr>
              <a:t>(65) </a:t>
            </a:r>
            <a:r>
              <a:rPr lang="en-US" sz="2000" b="1">
                <a:latin typeface="Times New Roman" panose="02020603050405020304" pitchFamily="18" charset="0"/>
                <a:cs typeface="Times New Roman" panose="02020603050405020304" pitchFamily="18" charset="0"/>
              </a:rPr>
              <a:t>‘systemic risk’ </a:t>
            </a:r>
            <a:r>
              <a:rPr lang="en-US" sz="2000">
                <a:latin typeface="Times New Roman" panose="02020603050405020304" pitchFamily="18" charset="0"/>
                <a:cs typeface="Times New Roman" panose="02020603050405020304" pitchFamily="18" charset="0"/>
              </a:rPr>
              <a:t>means a risk that is specific to the high-impact capabilities of general-purpose AI models, having a significant impact on the Union market due to their reach, or due to actual or reasonably foreseeable negative effects on public health, safety, public security, fundamental rights, or the society as a whole, that can be propagated at scale across the value chain</a:t>
            </a:r>
            <a:r>
              <a:rPr lang="hu-HU" sz="2000">
                <a:latin typeface="Times New Roman" panose="02020603050405020304" pitchFamily="18" charset="0"/>
                <a:cs typeface="Times New Roman" panose="02020603050405020304" pitchFamily="18" charset="0"/>
              </a:rPr>
              <a:t>.</a:t>
            </a:r>
          </a:p>
          <a:p>
            <a:pPr marL="0" indent="0" algn="just">
              <a:buNone/>
            </a:pPr>
            <a:endParaRPr lang="hu-HU" sz="2000">
              <a:latin typeface="Times New Roman" panose="02020603050405020304" pitchFamily="18" charset="0"/>
              <a:cs typeface="Times New Roman" panose="02020603050405020304" pitchFamily="18" charset="0"/>
            </a:endParaRPr>
          </a:p>
          <a:p>
            <a:pPr algn="just"/>
            <a:r>
              <a:rPr lang="en-US" sz="2000">
                <a:latin typeface="Times New Roman" panose="02020603050405020304" pitchFamily="18" charset="0"/>
                <a:cs typeface="Times New Roman" panose="02020603050405020304" pitchFamily="18" charset="0"/>
              </a:rPr>
              <a:t>Currently, general-purpose AI models with systemic risk are developed by a handful of companies, although this may also change over time.</a:t>
            </a:r>
          </a:p>
          <a:p>
            <a:pPr algn="just"/>
            <a:r>
              <a:rPr lang="en-US" sz="2000">
                <a:latin typeface="Times New Roman" panose="02020603050405020304" pitchFamily="18" charset="0"/>
                <a:cs typeface="Times New Roman" panose="02020603050405020304" pitchFamily="18" charset="0"/>
              </a:rPr>
              <a:t>To capture the most advanced models, the AI Act initially lays down a threshold of 10^25 floating-point operations (FLOP) used for training the model (Article 51(1)(a) and (2)). </a:t>
            </a:r>
            <a:endParaRPr lang="hu-HU" sz="2000">
              <a:latin typeface="Times New Roman" panose="02020603050405020304" pitchFamily="18" charset="0"/>
              <a:cs typeface="Times New Roman" panose="02020603050405020304" pitchFamily="18" charset="0"/>
            </a:endParaRPr>
          </a:p>
          <a:p>
            <a:pPr algn="just"/>
            <a:endParaRPr lang="hu-HU" sz="2000">
              <a:latin typeface="Times New Roman" panose="02020603050405020304" pitchFamily="18" charset="0"/>
              <a:cs typeface="Times New Roman" panose="02020603050405020304" pitchFamily="18" charset="0"/>
            </a:endParaRPr>
          </a:p>
          <a:p>
            <a:pPr marL="0" indent="0" algn="just">
              <a:buNone/>
            </a:pPr>
            <a:r>
              <a:rPr lang="en-US" sz="2000">
                <a:latin typeface="Times New Roman" panose="02020603050405020304" pitchFamily="18" charset="0"/>
                <a:cs typeface="Times New Roman" panose="02020603050405020304" pitchFamily="18" charset="0"/>
              </a:rPr>
              <a:t>Article 55(1) (d) ensure an </a:t>
            </a:r>
            <a:r>
              <a:rPr lang="en-US" sz="2000" b="1">
                <a:latin typeface="Times New Roman" panose="02020603050405020304" pitchFamily="18" charset="0"/>
                <a:cs typeface="Times New Roman" panose="02020603050405020304" pitchFamily="18" charset="0"/>
              </a:rPr>
              <a:t>adequate level of cybersecurity protection </a:t>
            </a:r>
            <a:r>
              <a:rPr lang="en-US" sz="2000">
                <a:latin typeface="Times New Roman" panose="02020603050405020304" pitchFamily="18" charset="0"/>
                <a:cs typeface="Times New Roman" panose="02020603050405020304" pitchFamily="18" charset="0"/>
              </a:rPr>
              <a:t>for the general-purpose AI model with systemic risk and the physical infrastructure of the model.</a:t>
            </a:r>
            <a:endParaRPr lang="hu-HU" sz="22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169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First</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Draft</a:t>
            </a:r>
            <a:r>
              <a:rPr lang="hu-HU" sz="3200" b="1" dirty="0">
                <a:latin typeface="Times New Roman" panose="02020603050405020304" pitchFamily="18" charset="0"/>
                <a:cs typeface="Times New Roman" panose="02020603050405020304" pitchFamily="18" charset="0"/>
              </a:rPr>
              <a:t> of </a:t>
            </a:r>
            <a:r>
              <a:rPr lang="hu-HU" sz="3200" b="1" dirty="0" err="1">
                <a:latin typeface="Times New Roman" panose="02020603050405020304" pitchFamily="18" charset="0"/>
                <a:cs typeface="Times New Roman" panose="02020603050405020304" pitchFamily="18" charset="0"/>
              </a:rPr>
              <a:t>code</a:t>
            </a:r>
            <a:r>
              <a:rPr lang="hu-HU" sz="3200" b="1" dirty="0">
                <a:latin typeface="Times New Roman" panose="02020603050405020304" pitchFamily="18" charset="0"/>
                <a:cs typeface="Times New Roman" panose="02020603050405020304" pitchFamily="18" charset="0"/>
              </a:rPr>
              <a:t> of </a:t>
            </a:r>
            <a:r>
              <a:rPr lang="hu-HU" sz="3200" b="1" dirty="0" err="1">
                <a:latin typeface="Times New Roman" panose="02020603050405020304" pitchFamily="18" charset="0"/>
                <a:cs typeface="Times New Roman" panose="02020603050405020304" pitchFamily="18" charset="0"/>
              </a:rPr>
              <a:t>practice</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2" y="2537943"/>
            <a:ext cx="11029615" cy="4257626"/>
          </a:xfrm>
        </p:spPr>
        <p:txBody>
          <a:bodyPr>
            <a:normAutofit fontScale="92500" lnSpcReduction="10000"/>
          </a:bodyPr>
          <a:lstStyle/>
          <a:p>
            <a:pPr marL="0" indent="0">
              <a:buNone/>
            </a:pPr>
            <a:r>
              <a:rPr lang="en-US" sz="2000" b="1" dirty="0">
                <a:latin typeface="Times New Roman" panose="02020603050405020304" pitchFamily="18" charset="0"/>
                <a:cs typeface="Times New Roman" panose="02020603050405020304" pitchFamily="18" charset="0"/>
              </a:rPr>
              <a:t>Taxonomy of Systemic Risks</a:t>
            </a:r>
            <a:endParaRPr lang="hu-HU"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Includes </a:t>
            </a:r>
            <a:r>
              <a:rPr lang="en-US" sz="2000" b="1" dirty="0">
                <a:latin typeface="Times New Roman" panose="02020603050405020304" pitchFamily="18" charset="0"/>
                <a:cs typeface="Times New Roman" panose="02020603050405020304" pitchFamily="18" charset="0"/>
              </a:rPr>
              <a:t>cyber offenses</a:t>
            </a:r>
            <a:r>
              <a:rPr lang="en-US" sz="2000" dirty="0">
                <a:latin typeface="Times New Roman" panose="02020603050405020304" pitchFamily="18" charset="0"/>
                <a:cs typeface="Times New Roman" panose="02020603050405020304" pitchFamily="18" charset="0"/>
              </a:rPr>
              <a:t>, weaponization of chemical/biological/radiological capabilities, loss of control, large-scale persuasion/manipulation, and large-scale discrimination​</a:t>
            </a:r>
            <a:r>
              <a:rPr lang="hu-HU" sz="2000" dirty="0">
                <a:latin typeface="Times New Roman" panose="02020603050405020304" pitchFamily="18" charset="0"/>
                <a:cs typeface="Times New Roman" panose="02020603050405020304" pitchFamily="18" charset="0"/>
              </a:rPr>
              <a:t>.</a:t>
            </a:r>
          </a:p>
          <a:p>
            <a:pPr algn="just"/>
            <a:r>
              <a:rPr lang="hu-HU" sz="2100" dirty="0" err="1">
                <a:latin typeface="Times New Roman" panose="02020603050405020304" pitchFamily="18" charset="0"/>
                <a:cs typeface="Times New Roman" panose="02020603050405020304" pitchFamily="18" charset="0"/>
              </a:rPr>
              <a:t>Cyber</a:t>
            </a:r>
            <a:r>
              <a:rPr lang="hu-HU" sz="2100" dirty="0">
                <a:latin typeface="Times New Roman" panose="02020603050405020304" pitchFamily="18" charset="0"/>
                <a:cs typeface="Times New Roman" panose="02020603050405020304" pitchFamily="18" charset="0"/>
              </a:rPr>
              <a:t> </a:t>
            </a:r>
            <a:r>
              <a:rPr lang="hu-HU" sz="2100" dirty="0" err="1">
                <a:latin typeface="Times New Roman" panose="02020603050405020304" pitchFamily="18" charset="0"/>
                <a:cs typeface="Times New Roman" panose="02020603050405020304" pitchFamily="18" charset="0"/>
              </a:rPr>
              <a:t>offenses</a:t>
            </a:r>
            <a:r>
              <a:rPr lang="hu-HU" sz="2100" dirty="0">
                <a:latin typeface="Times New Roman" panose="02020603050405020304" pitchFamily="18" charset="0"/>
                <a:cs typeface="Times New Roman" panose="02020603050405020304" pitchFamily="18" charset="0"/>
              </a:rPr>
              <a:t> </a:t>
            </a:r>
            <a:r>
              <a:rPr lang="hu-HU" sz="2100" dirty="0" err="1">
                <a:latin typeface="Times New Roman" panose="02020603050405020304" pitchFamily="18" charset="0"/>
                <a:cs typeface="Times New Roman" panose="02020603050405020304" pitchFamily="18" charset="0"/>
              </a:rPr>
              <a:t>are</a:t>
            </a:r>
            <a:r>
              <a:rPr lang="hu-HU" sz="2100" dirty="0">
                <a:latin typeface="Times New Roman" panose="02020603050405020304" pitchFamily="18" charset="0"/>
                <a:cs typeface="Times New Roman" panose="02020603050405020304" pitchFamily="18" charset="0"/>
              </a:rPr>
              <a:t> r</a:t>
            </a:r>
            <a:r>
              <a:rPr lang="en-US" sz="2100" dirty="0" err="1">
                <a:latin typeface="Times New Roman" panose="02020603050405020304" pitchFamily="18" charset="0"/>
                <a:cs typeface="Times New Roman" panose="02020603050405020304" pitchFamily="18" charset="0"/>
              </a:rPr>
              <a:t>isks</a:t>
            </a:r>
            <a:r>
              <a:rPr lang="en-US" sz="2100" dirty="0">
                <a:latin typeface="Times New Roman" panose="02020603050405020304" pitchFamily="18" charset="0"/>
                <a:cs typeface="Times New Roman" panose="02020603050405020304" pitchFamily="18" charset="0"/>
              </a:rPr>
              <a:t> related to offensive cyber capabilities such as vulnerability discovery or exploitation.</a:t>
            </a:r>
            <a:endParaRPr lang="hu-HU" sz="21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Risks also extend to novel threats like AI autonomy, scalability, adaptability, and societal vulnerabilities</a:t>
            </a:r>
            <a:r>
              <a:rPr lang="hu-HU" sz="2000" dirty="0">
                <a:latin typeface="Times New Roman" panose="02020603050405020304" pitchFamily="18" charset="0"/>
                <a:cs typeface="Times New Roman" panose="02020603050405020304" pitchFamily="18" charset="0"/>
              </a:rPr>
              <a:t>.</a:t>
            </a:r>
          </a:p>
          <a:p>
            <a:pPr algn="just"/>
            <a:endParaRPr lang="hu-HU" sz="2000" dirty="0">
              <a:latin typeface="Times New Roman" panose="02020603050405020304" pitchFamily="18" charset="0"/>
              <a:cs typeface="Times New Roman" panose="02020603050405020304" pitchFamily="18" charset="0"/>
            </a:endParaRPr>
          </a:p>
          <a:p>
            <a:pPr marL="0" indent="0" algn="just">
              <a:buNone/>
            </a:pPr>
            <a:r>
              <a:rPr lang="en-US" sz="2000" b="1" dirty="0">
                <a:latin typeface="Times New Roman" panose="02020603050405020304" pitchFamily="18" charset="0"/>
                <a:cs typeface="Times New Roman" panose="02020603050405020304" pitchFamily="18" charset="0"/>
              </a:rPr>
              <a:t>Systemic Risk Assessment</a:t>
            </a:r>
          </a:p>
          <a:p>
            <a:pPr algn="just"/>
            <a:r>
              <a:rPr lang="en-US" sz="2000" dirty="0">
                <a:latin typeface="Times New Roman" panose="02020603050405020304" pitchFamily="18" charset="0"/>
                <a:cs typeface="Times New Roman" panose="02020603050405020304" pitchFamily="18" charset="0"/>
              </a:rPr>
              <a:t>Providers of </a:t>
            </a:r>
            <a:r>
              <a:rPr lang="hu-HU" sz="2000" dirty="0">
                <a:latin typeface="Times New Roman" panose="02020603050405020304" pitchFamily="18" charset="0"/>
                <a:cs typeface="Times New Roman" panose="02020603050405020304" pitchFamily="18" charset="0"/>
              </a:rPr>
              <a:t>GPAI </a:t>
            </a:r>
            <a:r>
              <a:rPr lang="en-US" sz="2000" dirty="0">
                <a:latin typeface="Times New Roman" panose="02020603050405020304" pitchFamily="18" charset="0"/>
                <a:cs typeface="Times New Roman" panose="02020603050405020304" pitchFamily="18" charset="0"/>
              </a:rPr>
              <a:t>with systemic risks are tasked to assess and mitigate risks at all stages, including development, deployment, and post-deployment​</a:t>
            </a:r>
            <a:r>
              <a:rPr lang="hu-HU"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Emphasis is placed on methods like adversarial testing, risk forecasting, and monitoring</a:t>
            </a:r>
            <a:r>
              <a:rPr lang="hu-HU" sz="2000" dirty="0">
                <a:latin typeface="Times New Roman" panose="02020603050405020304" pitchFamily="18" charset="0"/>
                <a:cs typeface="Times New Roman" panose="02020603050405020304" pitchFamily="18" charset="0"/>
              </a:rPr>
              <a:t>.</a:t>
            </a:r>
          </a:p>
          <a:p>
            <a:pPr algn="just"/>
            <a:endParaRPr lang="hu-HU" sz="2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535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Misuse</a:t>
            </a:r>
            <a:r>
              <a:rPr lang="hu-HU" sz="3200" b="1" dirty="0">
                <a:latin typeface="Times New Roman" panose="02020603050405020304" pitchFamily="18" charset="0"/>
                <a:cs typeface="Times New Roman" panose="02020603050405020304" pitchFamily="18" charset="0"/>
              </a:rPr>
              <a:t> of </a:t>
            </a:r>
            <a:r>
              <a:rPr lang="hu-HU" sz="3200" b="1" dirty="0" err="1">
                <a:latin typeface="Times New Roman" panose="02020603050405020304" pitchFamily="18" charset="0"/>
                <a:cs typeface="Times New Roman" panose="02020603050405020304" pitchFamily="18" charset="0"/>
              </a:rPr>
              <a:t>generative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ai</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600374"/>
            <a:ext cx="11029615" cy="4257626"/>
          </a:xfrm>
        </p:spPr>
        <p:txBody>
          <a:bodyPr>
            <a:normAutofit fontScale="92500" lnSpcReduction="10000"/>
          </a:bodyPr>
          <a:lstStyle/>
          <a:p>
            <a:pPr marL="0" indent="0" algn="just">
              <a:buNone/>
            </a:pPr>
            <a:r>
              <a:rPr lang="en-US" sz="2000" b="1" dirty="0">
                <a:latin typeface="Times New Roman" panose="02020603050405020304" pitchFamily="18" charset="0"/>
                <a:cs typeface="Times New Roman" panose="02020603050405020304" pitchFamily="18" charset="0"/>
              </a:rPr>
              <a:t>Phishing: </a:t>
            </a:r>
            <a:r>
              <a:rPr lang="en-US" sz="2000" dirty="0">
                <a:latin typeface="Times New Roman" panose="02020603050405020304" pitchFamily="18" charset="0"/>
                <a:cs typeface="Times New Roman" panose="02020603050405020304" pitchFamily="18" charset="0"/>
              </a:rPr>
              <a:t>Crafting convincing fake emails or messages to deceive users into sharing sensitive information.</a:t>
            </a:r>
          </a:p>
          <a:p>
            <a:pPr marL="0" indent="0" algn="just">
              <a:buNone/>
            </a:pPr>
            <a:r>
              <a:rPr lang="en-US" sz="2000" b="1" dirty="0">
                <a:latin typeface="Times New Roman" panose="02020603050405020304" pitchFamily="18" charset="0"/>
                <a:cs typeface="Times New Roman" panose="02020603050405020304" pitchFamily="18" charset="0"/>
              </a:rPr>
              <a:t>Malware: </a:t>
            </a:r>
            <a:r>
              <a:rPr lang="en-US" sz="2000" dirty="0">
                <a:latin typeface="Times New Roman" panose="02020603050405020304" pitchFamily="18" charset="0"/>
                <a:cs typeface="Times New Roman" panose="02020603050405020304" pitchFamily="18" charset="0"/>
              </a:rPr>
              <a:t>Using AI to write malicious code or create adaptable malware that can evade detection.</a:t>
            </a:r>
          </a:p>
          <a:p>
            <a:pPr marL="0" indent="0" algn="just">
              <a:buNone/>
            </a:pPr>
            <a:r>
              <a:rPr lang="en-US" sz="2000" b="1" dirty="0">
                <a:latin typeface="Times New Roman" panose="02020603050405020304" pitchFamily="18" charset="0"/>
                <a:cs typeface="Times New Roman" panose="02020603050405020304" pitchFamily="18" charset="0"/>
              </a:rPr>
              <a:t>Password</a:t>
            </a:r>
            <a:r>
              <a:rPr lang="hu-HU" sz="2000" b="1" dirty="0">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Leveraging language models to guess passwords or security answers based on user behavior or public data.</a:t>
            </a:r>
            <a:endParaRPr lang="hu-HU" sz="2000" dirty="0">
              <a:latin typeface="Times New Roman" panose="02020603050405020304" pitchFamily="18" charset="0"/>
              <a:cs typeface="Times New Roman" panose="02020603050405020304" pitchFamily="18" charset="0"/>
            </a:endParaRPr>
          </a:p>
          <a:p>
            <a:pPr marL="0" indent="0" algn="just">
              <a:buNone/>
            </a:pPr>
            <a:r>
              <a:rPr lang="hu-HU" sz="2000" b="1" dirty="0" err="1">
                <a:latin typeface="Times New Roman" panose="02020603050405020304" pitchFamily="18" charset="0"/>
                <a:cs typeface="Times New Roman" panose="02020603050405020304" pitchFamily="18" charset="0"/>
              </a:rPr>
              <a:t>WormGPT</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FraudGPT</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BlackHatGPT</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WolfGPT</a:t>
            </a:r>
            <a:r>
              <a:rPr lang="hu-HU" sz="2000" b="1" dirty="0">
                <a:latin typeface="Times New Roman" panose="02020603050405020304" pitchFamily="18" charset="0"/>
                <a:cs typeface="Times New Roman" panose="02020603050405020304" pitchFamily="18" charset="0"/>
              </a:rPr>
              <a:t> etc.</a:t>
            </a:r>
          </a:p>
          <a:p>
            <a:pPr marL="0" indent="0" algn="just">
              <a:buNone/>
            </a:pPr>
            <a:endParaRPr lang="hu-HU" sz="2000" dirty="0">
              <a:latin typeface="Times New Roman" panose="02020603050405020304" pitchFamily="18" charset="0"/>
              <a:cs typeface="Times New Roman" panose="02020603050405020304" pitchFamily="18" charset="0"/>
            </a:endParaRPr>
          </a:p>
          <a:p>
            <a:pPr marL="0" indent="0" algn="just">
              <a:buNone/>
            </a:pPr>
            <a:r>
              <a:rPr lang="hu-HU" sz="2000" b="1" dirty="0" err="1">
                <a:latin typeface="Times New Roman" panose="02020603050405020304" pitchFamily="18" charset="0"/>
                <a:cs typeface="Times New Roman" panose="02020603050405020304" pitchFamily="18" charset="0"/>
              </a:rPr>
              <a:t>Identity</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Theft</a:t>
            </a:r>
            <a:r>
              <a:rPr lang="hu-HU" sz="2000" b="1"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Generating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realistic</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profiles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including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documents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fraudulent</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purposes</a:t>
            </a:r>
            <a:r>
              <a:rPr lang="hu-HU" sz="2000" dirty="0">
                <a:latin typeface="Times New Roman" panose="02020603050405020304" pitchFamily="18" charset="0"/>
                <a:cs typeface="Times New Roman" panose="02020603050405020304" pitchFamily="18" charset="0"/>
              </a:rPr>
              <a:t>.</a:t>
            </a:r>
          </a:p>
          <a:p>
            <a:pPr marL="0" indent="0" algn="just">
              <a:buNone/>
            </a:pPr>
            <a:r>
              <a:rPr lang="hu-HU" sz="2000" b="1" dirty="0" err="1">
                <a:latin typeface="Times New Roman" panose="02020603050405020304" pitchFamily="18" charset="0"/>
                <a:cs typeface="Times New Roman" panose="02020603050405020304" pitchFamily="18" charset="0"/>
              </a:rPr>
              <a:t>Voice</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Cloning</a:t>
            </a:r>
            <a:r>
              <a:rPr lang="hu-HU" sz="2000" b="1"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Using</a:t>
            </a:r>
            <a:r>
              <a:rPr lang="hu-HU" sz="2000" dirty="0">
                <a:latin typeface="Times New Roman" panose="02020603050405020304" pitchFamily="18" charset="0"/>
                <a:cs typeface="Times New Roman" panose="02020603050405020304" pitchFamily="18" charset="0"/>
              </a:rPr>
              <a:t> AI </a:t>
            </a:r>
            <a:r>
              <a:rPr lang="hu-HU" sz="2000" dirty="0" err="1">
                <a:latin typeface="Times New Roman" panose="02020603050405020304" pitchFamily="18" charset="0"/>
                <a:cs typeface="Times New Roman" panose="02020603050405020304" pitchFamily="18" charset="0"/>
              </a:rPr>
              <a:t>to</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mimic</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someone's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voice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to</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impersonate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them</a:t>
            </a:r>
            <a:r>
              <a:rPr lang="hu-HU" sz="2000" dirty="0">
                <a:latin typeface="Times New Roman" panose="02020603050405020304" pitchFamily="18" charset="0"/>
                <a:cs typeface="Times New Roman" panose="02020603050405020304" pitchFamily="18" charset="0"/>
              </a:rPr>
              <a:t> in </a:t>
            </a:r>
            <a:r>
              <a:rPr lang="hu-HU" sz="2000" dirty="0" err="1">
                <a:latin typeface="Times New Roman" panose="02020603050405020304" pitchFamily="18" charset="0"/>
                <a:cs typeface="Times New Roman" panose="02020603050405020304" pitchFamily="18" charset="0"/>
              </a:rPr>
              <a:t>phone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scams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voice-verification</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systems</a:t>
            </a:r>
            <a:r>
              <a:rPr lang="hu-HU" sz="2000" dirty="0">
                <a:latin typeface="Times New Roman" panose="02020603050405020304" pitchFamily="18" charset="0"/>
                <a:cs typeface="Times New Roman" panose="02020603050405020304" pitchFamily="18" charset="0"/>
              </a:rPr>
              <a:t>.</a:t>
            </a:r>
          </a:p>
          <a:p>
            <a:pPr marL="0" indent="0" algn="just">
              <a:buNone/>
            </a:pPr>
            <a:r>
              <a:rPr lang="hu-HU" sz="2000" b="1" dirty="0" err="1">
                <a:latin typeface="Times New Roman" panose="02020603050405020304" pitchFamily="18" charset="0"/>
                <a:cs typeface="Times New Roman" panose="02020603050405020304" pitchFamily="18" charset="0"/>
              </a:rPr>
              <a:t>Synthetic</a:t>
            </a:r>
            <a:r>
              <a:rPr lang="hu-HU" sz="2000" b="1" dirty="0">
                <a:latin typeface="Times New Roman" panose="02020603050405020304" pitchFamily="18" charset="0"/>
                <a:cs typeface="Times New Roman" panose="02020603050405020304" pitchFamily="18" charset="0"/>
              </a:rPr>
              <a:t> Media </a:t>
            </a:r>
            <a:r>
              <a:rPr lang="hu-HU" sz="2000" b="1" dirty="0" err="1">
                <a:latin typeface="Times New Roman" panose="02020603050405020304" pitchFamily="18" charset="0"/>
                <a:cs typeface="Times New Roman" panose="02020603050405020304" pitchFamily="18" charset="0"/>
              </a:rPr>
              <a:t>for</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Fraud</a:t>
            </a:r>
            <a:r>
              <a:rPr lang="hu-HU" sz="2000" b="1"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Using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fake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images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videos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to</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create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false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evidence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legal</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financial</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or</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personal</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gain</a:t>
            </a:r>
            <a:r>
              <a:rPr lang="hu-HU" sz="20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115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summary</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180496"/>
            <a:ext cx="11029615" cy="4257626"/>
          </a:xfrm>
        </p:spPr>
        <p:txBody>
          <a:bodyPr>
            <a:normAutofit/>
          </a:bodyPr>
          <a:lstStyle/>
          <a:p>
            <a:pPr algn="just"/>
            <a:r>
              <a:rPr lang="en-US" sz="2000" dirty="0">
                <a:latin typeface="Times New Roman" panose="02020603050405020304" pitchFamily="18" charset="0"/>
                <a:cs typeface="Times New Roman" panose="02020603050405020304" pitchFamily="18" charset="0"/>
              </a:rPr>
              <a:t>Generative AI models are becoming foundational for thousands of derived apps and products, akin to a new operating system.</a:t>
            </a:r>
          </a:p>
          <a:p>
            <a:pPr algn="just"/>
            <a:r>
              <a:rPr lang="en-US" sz="2000" dirty="0">
                <a:latin typeface="Times New Roman" panose="02020603050405020304" pitchFamily="18" charset="0"/>
                <a:cs typeface="Times New Roman" panose="02020603050405020304" pitchFamily="18" charset="0"/>
              </a:rPr>
              <a:t>A single vulnerability ("backdoor") can compromise multiple downstream products.</a:t>
            </a: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Efficient cybersecurity: </a:t>
            </a:r>
            <a:r>
              <a:rPr lang="en-US" sz="2000" dirty="0">
                <a:latin typeface="Times New Roman" panose="02020603050405020304" pitchFamily="18" charset="0"/>
                <a:cs typeface="Times New Roman" panose="02020603050405020304" pitchFamily="18" charset="0"/>
              </a:rPr>
              <a:t>Fixing vulnerabilities upstream is more cost-effective than patching numerous downstream applications.</a:t>
            </a:r>
          </a:p>
          <a:p>
            <a:pPr algn="just"/>
            <a:r>
              <a:rPr lang="en-US" sz="2000" b="1" dirty="0">
                <a:latin typeface="Times New Roman" panose="02020603050405020304" pitchFamily="18" charset="0"/>
                <a:cs typeface="Times New Roman" panose="02020603050405020304" pitchFamily="18" charset="0"/>
              </a:rPr>
              <a:t>Comprehensive protection: </a:t>
            </a:r>
            <a:r>
              <a:rPr lang="en-US" sz="2000" dirty="0">
                <a:latin typeface="Times New Roman" panose="02020603050405020304" pitchFamily="18" charset="0"/>
                <a:cs typeface="Times New Roman" panose="02020603050405020304" pitchFamily="18" charset="0"/>
              </a:rPr>
              <a:t>All Generative AI (GPAI), not just </a:t>
            </a:r>
            <a:r>
              <a:rPr lang="hu-HU" sz="2000" dirty="0">
                <a:latin typeface="Times New Roman" panose="02020603050405020304" pitchFamily="18" charset="0"/>
                <a:cs typeface="Times New Roman" panose="02020603050405020304" pitchFamily="18" charset="0"/>
              </a:rPr>
              <a:t>„</a:t>
            </a:r>
            <a:r>
              <a:rPr lang="hu-HU" sz="2000" dirty="0" err="1">
                <a:latin typeface="Times New Roman" panose="02020603050405020304" pitchFamily="18" charset="0"/>
                <a:cs typeface="Times New Roman" panose="02020603050405020304" pitchFamily="18" charset="0"/>
              </a:rPr>
              <a:t>systematic</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risk</a:t>
            </a:r>
            <a:r>
              <a:rPr lang="hu-HU" sz="2000" dirty="0">
                <a:latin typeface="Times New Roman" panose="02020603050405020304" pitchFamily="18" charset="0"/>
                <a:cs typeface="Times New Roman" panose="02020603050405020304" pitchFamily="18" charset="0"/>
              </a:rPr>
              <a:t>”-</a:t>
            </a:r>
            <a:r>
              <a:rPr lang="hu-HU" sz="2000" dirty="0" err="1">
                <a:latin typeface="Times New Roman" panose="02020603050405020304" pitchFamily="18" charset="0"/>
                <a:cs typeface="Times New Roman" panose="02020603050405020304" pitchFamily="18" charset="0"/>
              </a:rPr>
              <a:t>related</a:t>
            </a:r>
            <a:r>
              <a:rPr lang="hu-H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large-scale models (e.g., GPT-4, Gemini), require stringent cybersecurity measures.</a:t>
            </a:r>
            <a:endParaRPr lang="hu-HU" sz="2000" dirty="0">
              <a:latin typeface="Times New Roman" panose="02020603050405020304" pitchFamily="18" charset="0"/>
              <a:cs typeface="Times New Roman" panose="02020603050405020304" pitchFamily="18" charset="0"/>
            </a:endParaRPr>
          </a:p>
          <a:p>
            <a:pPr algn="just"/>
            <a:r>
              <a:rPr lang="hu-HU" sz="2000" b="1" dirty="0" err="1">
                <a:latin typeface="Times New Roman" panose="02020603050405020304" pitchFamily="18" charset="0"/>
                <a:cs typeface="Times New Roman" panose="02020603050405020304" pitchFamily="18" charset="0"/>
              </a:rPr>
              <a:t>Compliance</a:t>
            </a:r>
            <a:r>
              <a:rPr lang="hu-HU" sz="2000" b="1" dirty="0">
                <a:latin typeface="Times New Roman" panose="02020603050405020304" pitchFamily="18" charset="0"/>
                <a:cs typeface="Times New Roman" panose="02020603050405020304" pitchFamily="18" charset="0"/>
              </a:rPr>
              <a:t> </a:t>
            </a:r>
            <a:r>
              <a:rPr lang="hu-HU" sz="2000" b="1" dirty="0" err="1">
                <a:latin typeface="Times New Roman" panose="02020603050405020304" pitchFamily="18" charset="0"/>
                <a:cs typeface="Times New Roman" panose="02020603050405020304" pitchFamily="18" charset="0"/>
              </a:rPr>
              <a:t>challenges</a:t>
            </a:r>
            <a:endParaRPr lang="hu-HU" sz="2000" b="1"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0646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Cyber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resilience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639382" y="2256283"/>
            <a:ext cx="11029615" cy="4975789"/>
          </a:xfrm>
        </p:spPr>
        <p:txBody>
          <a:bodyPr>
            <a:normAutofit/>
          </a:bodyPr>
          <a:lstStyle/>
          <a:p>
            <a:pPr algn="just">
              <a:lnSpc>
                <a:spcPct val="120000"/>
              </a:lnSpc>
              <a:spcBef>
                <a:spcPts val="300"/>
              </a:spcBef>
              <a:spcAft>
                <a:spcPts val="300"/>
              </a:spcAft>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CRA aimed at ensuring the cybersecurity of </a:t>
            </a:r>
            <a:r>
              <a:rPr lang="hu-HU"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products with digital elements</a:t>
            </a:r>
            <a:r>
              <a:rPr lang="hu-HU" sz="2000" dirty="0">
                <a:latin typeface="Times New Roman" panose="02020603050405020304" pitchFamily="18" charset="0"/>
                <a:cs typeface="Times New Roman" panose="02020603050405020304" pitchFamily="18" charset="0"/>
              </a:rPr>
              <a:t>” (PDE),</a:t>
            </a:r>
            <a:r>
              <a:rPr lang="en-US" sz="2000" dirty="0">
                <a:latin typeface="Times New Roman" panose="02020603050405020304" pitchFamily="18" charset="0"/>
                <a:cs typeface="Times New Roman" panose="02020603050405020304" pitchFamily="18" charset="0"/>
              </a:rPr>
              <a:t> broadly defined to include connected hardware, software, and standalone software</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being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placed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on</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the</a:t>
            </a:r>
            <a:r>
              <a:rPr lang="hu-HU" sz="2000" dirty="0">
                <a:latin typeface="Times New Roman" panose="02020603050405020304" pitchFamily="18" charset="0"/>
                <a:cs typeface="Times New Roman" panose="02020603050405020304" pitchFamily="18" charset="0"/>
              </a:rPr>
              <a:t> market</a:t>
            </a:r>
            <a:r>
              <a:rPr lang="en-US" sz="2000" dirty="0">
                <a:latin typeface="Times New Roman" panose="02020603050405020304" pitchFamily="18" charset="0"/>
                <a:cs typeface="Times New Roman" panose="02020603050405020304" pitchFamily="18" charset="0"/>
              </a:rPr>
              <a:t>. </a:t>
            </a:r>
            <a:endParaRPr lang="hu-HU" sz="2000" dirty="0">
              <a:latin typeface="Times New Roman" panose="02020603050405020304" pitchFamily="18" charset="0"/>
              <a:cs typeface="Times New Roman" panose="02020603050405020304" pitchFamily="18" charset="0"/>
            </a:endParaRPr>
          </a:p>
          <a:p>
            <a:pPr algn="l">
              <a:lnSpc>
                <a:spcPct val="120000"/>
              </a:lnSpc>
              <a:spcBef>
                <a:spcPts val="300"/>
              </a:spcBef>
              <a:spcAft>
                <a:spcPts val="300"/>
              </a:spcAft>
            </a:pPr>
            <a:r>
              <a:rPr lang="hu-HU" sz="2000" dirty="0">
                <a:latin typeface="Times New Roman" panose="02020603050405020304" pitchFamily="18" charset="0"/>
                <a:cs typeface="Times New Roman" panose="02020603050405020304" pitchFamily="18" charset="0"/>
              </a:rPr>
              <a:t>AI </a:t>
            </a:r>
            <a:r>
              <a:rPr lang="en-US" sz="2000" dirty="0">
                <a:latin typeface="Times New Roman" panose="02020603050405020304" pitchFamily="18" charset="0"/>
                <a:cs typeface="Times New Roman" panose="02020603050405020304" pitchFamily="18" charset="0"/>
              </a:rPr>
              <a:t>systems will generally constitute PDEs to the extent that they are placed</a:t>
            </a:r>
            <a:r>
              <a:rPr lang="hu-H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on the market in the EU.</a:t>
            </a:r>
            <a:r>
              <a:rPr lang="hu-HU" sz="2000" dirty="0">
                <a:latin typeface="Times New Roman" panose="02020603050405020304" pitchFamily="18" charset="0"/>
                <a:cs typeface="Times New Roman" panose="02020603050405020304" pitchFamily="18" charset="0"/>
              </a:rPr>
              <a:t> </a:t>
            </a:r>
          </a:p>
          <a:p>
            <a:pPr algn="l">
              <a:lnSpc>
                <a:spcPct val="120000"/>
              </a:lnSpc>
              <a:spcBef>
                <a:spcPts val="300"/>
              </a:spcBef>
              <a:spcAft>
                <a:spcPts val="300"/>
              </a:spcAft>
            </a:pPr>
            <a:r>
              <a:rPr lang="hu-HU" sz="2000" dirty="0">
                <a:latin typeface="Times New Roman" panose="02020603050405020304" pitchFamily="18" charset="0"/>
                <a:cs typeface="Times New Roman" panose="02020603050405020304" pitchFamily="18" charset="0"/>
              </a:rPr>
              <a:t>The CRA </a:t>
            </a:r>
            <a:r>
              <a:rPr lang="en-US" sz="2000" dirty="0">
                <a:latin typeface="Times New Roman" panose="02020603050405020304" pitchFamily="18" charset="0"/>
                <a:cs typeface="Times New Roman" panose="02020603050405020304" pitchFamily="18" charset="0"/>
              </a:rPr>
              <a:t>does not explicitly address </a:t>
            </a:r>
            <a:r>
              <a:rPr lang="hu-HU" sz="2000" dirty="0" err="1">
                <a:latin typeface="Times New Roman" panose="02020603050405020304" pitchFamily="18" charset="0"/>
                <a:cs typeface="Times New Roman" panose="02020603050405020304" pitchFamily="18" charset="0"/>
              </a:rPr>
              <a:t>Generative</a:t>
            </a:r>
            <a:r>
              <a:rPr lang="hu-HU" sz="2000" dirty="0">
                <a:latin typeface="Times New Roman" panose="02020603050405020304" pitchFamily="18" charset="0"/>
                <a:cs typeface="Times New Roman" panose="02020603050405020304" pitchFamily="18" charset="0"/>
              </a:rPr>
              <a:t> AI </a:t>
            </a:r>
            <a:r>
              <a:rPr lang="en-US" sz="2000" dirty="0">
                <a:latin typeface="Times New Roman" panose="02020603050405020304" pitchFamily="18" charset="0"/>
                <a:cs typeface="Times New Roman" panose="02020603050405020304" pitchFamily="18" charset="0"/>
              </a:rPr>
              <a:t>or LLMs.</a:t>
            </a:r>
            <a:endParaRPr lang="hu-HU" sz="2000" dirty="0">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Though primarily a cybersecurity regulation, the CRA intersects with the EU AI Act, potentially impacting AI system manufacturers even if their systems are not classified as high-risk under the AI Act.</a:t>
            </a:r>
            <a:endParaRPr lang="hu-HU" sz="2000" dirty="0">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CRA take</a:t>
            </a:r>
            <a:r>
              <a:rPr lang="hu-HU" sz="2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 effect by</a:t>
            </a:r>
            <a:r>
              <a:rPr lang="hu-HU" sz="2000" dirty="0">
                <a:latin typeface="Times New Roman" panose="02020603050405020304" pitchFamily="18" charset="0"/>
                <a:cs typeface="Times New Roman" panose="02020603050405020304" pitchFamily="18" charset="0"/>
              </a:rPr>
              <a:t> December 10 2024</a:t>
            </a:r>
            <a:r>
              <a:rPr lang="en-US" sz="2000" dirty="0">
                <a:latin typeface="Times New Roman" panose="02020603050405020304" pitchFamily="18" charset="0"/>
                <a:cs typeface="Times New Roman" panose="02020603050405020304" pitchFamily="18" charset="0"/>
              </a:rPr>
              <a:t>, with full compliance required by </a:t>
            </a:r>
            <a:r>
              <a:rPr lang="hu-HU" sz="2000" dirty="0">
                <a:latin typeface="Times New Roman" panose="02020603050405020304" pitchFamily="18" charset="0"/>
                <a:cs typeface="Times New Roman" panose="02020603050405020304" pitchFamily="18" charset="0"/>
              </a:rPr>
              <a:t>December 11 </a:t>
            </a:r>
            <a:r>
              <a:rPr lang="en-US" sz="2000" dirty="0">
                <a:latin typeface="Times New Roman" panose="02020603050405020304" pitchFamily="18" charset="0"/>
                <a:cs typeface="Times New Roman" panose="02020603050405020304" pitchFamily="18" charset="0"/>
              </a:rPr>
              <a:t>2027.</a:t>
            </a:r>
            <a:r>
              <a:rPr lang="hu-H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Non-compliance could result in fines or product recalls.</a:t>
            </a:r>
            <a:endParaRPr lang="hu-HU" sz="2000" dirty="0">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endParaRPr lang="hu-HU"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838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Cyber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resilience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2" y="2181469"/>
            <a:ext cx="11029615" cy="4975789"/>
          </a:xfrm>
        </p:spPr>
        <p:txBody>
          <a:bodyPr>
            <a:normAutofit fontScale="92500" lnSpcReduction="10000"/>
          </a:bodyPr>
          <a:lstStyle/>
          <a:p>
            <a:pPr marL="0" indent="0" algn="just">
              <a:lnSpc>
                <a:spcPct val="120000"/>
              </a:lnSpc>
              <a:spcBef>
                <a:spcPts val="300"/>
              </a:spcBef>
              <a:spcAft>
                <a:spcPts val="300"/>
              </a:spcAft>
              <a:buNone/>
            </a:pPr>
            <a:r>
              <a:rPr lang="hu-HU" sz="2000" b="1" dirty="0" err="1">
                <a:latin typeface="Times New Roman" panose="02020603050405020304" pitchFamily="18" charset="0"/>
                <a:cs typeface="Times New Roman" panose="02020603050405020304" pitchFamily="18" charset="0"/>
              </a:rPr>
              <a:t>Scope</a:t>
            </a:r>
            <a:r>
              <a:rPr lang="hu-HU" sz="2000" b="1" dirty="0">
                <a:latin typeface="Times New Roman" panose="02020603050405020304" pitchFamily="18" charset="0"/>
                <a:cs typeface="Times New Roman" panose="02020603050405020304" pitchFamily="18" charset="0"/>
              </a:rPr>
              <a:t> of </a:t>
            </a:r>
            <a:r>
              <a:rPr lang="hu-HU" sz="2000" b="1" dirty="0" err="1">
                <a:latin typeface="Times New Roman" panose="02020603050405020304" pitchFamily="18" charset="0"/>
                <a:cs typeface="Times New Roman" panose="02020603050405020304" pitchFamily="18" charset="0"/>
              </a:rPr>
              <a:t>the</a:t>
            </a:r>
            <a:r>
              <a:rPr lang="hu-HU" sz="2000" b="1" dirty="0">
                <a:latin typeface="Times New Roman" panose="02020603050405020304" pitchFamily="18" charset="0"/>
                <a:cs typeface="Times New Roman" panose="02020603050405020304" pitchFamily="18" charset="0"/>
              </a:rPr>
              <a:t> CRA</a:t>
            </a:r>
            <a:endParaRPr lang="en-US" sz="2000" b="1" dirty="0">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Covers all connected software and hardware, including simple if-then systems and standalone software with network connectivity</a:t>
            </a:r>
            <a:r>
              <a:rPr lang="hu-HU" sz="2000" dirty="0">
                <a:latin typeface="Times New Roman" panose="02020603050405020304" pitchFamily="18" charset="0"/>
                <a:cs typeface="Times New Roman" panose="02020603050405020304" pitchFamily="18" charset="0"/>
              </a:rPr>
              <a:t>. </a:t>
            </a: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By categorizing products as important </a:t>
            </a:r>
            <a:r>
              <a:rPr lang="hu-HU" sz="2000" dirty="0">
                <a:latin typeface="Times New Roman" panose="02020603050405020304" pitchFamily="18" charset="0"/>
                <a:cs typeface="Times New Roman" panose="02020603050405020304" pitchFamily="18" charset="0"/>
              </a:rPr>
              <a:t>(</a:t>
            </a:r>
            <a:r>
              <a:rPr lang="hu-HU" sz="2000" dirty="0" err="1">
                <a:latin typeface="Times New Roman" panose="02020603050405020304" pitchFamily="18" charset="0"/>
                <a:cs typeface="Times New Roman" panose="02020603050405020304" pitchFamily="18" charset="0"/>
              </a:rPr>
              <a:t>e.g</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identity</a:t>
            </a:r>
            <a:r>
              <a:rPr lang="hu-HU" sz="2000" dirty="0">
                <a:latin typeface="Times New Roman" panose="02020603050405020304" pitchFamily="18" charset="0"/>
                <a:cs typeface="Times New Roman" panose="02020603050405020304" pitchFamily="18" charset="0"/>
              </a:rPr>
              <a:t> management </a:t>
            </a:r>
            <a:r>
              <a:rPr lang="hu-HU" sz="2000" dirty="0" err="1">
                <a:latin typeface="Times New Roman" panose="02020603050405020304" pitchFamily="18" charset="0"/>
                <a:cs typeface="Times New Roman" panose="02020603050405020304" pitchFamily="18" charset="0"/>
              </a:rPr>
              <a:t>systems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password</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managers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network</a:t>
            </a:r>
            <a:r>
              <a:rPr lang="hu-HU" sz="2000" dirty="0">
                <a:latin typeface="Times New Roman" panose="02020603050405020304" pitchFamily="18" charset="0"/>
                <a:cs typeface="Times New Roman" panose="02020603050405020304" pitchFamily="18" charset="0"/>
              </a:rPr>
              <a:t> management </a:t>
            </a:r>
            <a:r>
              <a:rPr lang="hu-HU" sz="2000" dirty="0" err="1">
                <a:latin typeface="Times New Roman" panose="02020603050405020304" pitchFamily="18" charset="0"/>
                <a:cs typeface="Times New Roman" panose="02020603050405020304" pitchFamily="18" charset="0"/>
              </a:rPr>
              <a:t>systems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operatins</a:t>
            </a:r>
            <a:r>
              <a:rPr lang="hu-HU" sz="2000" dirty="0">
                <a:latin typeface="Times New Roman" panose="02020603050405020304" pitchFamily="18" charset="0"/>
                <a:cs typeface="Times New Roman" panose="02020603050405020304" pitchFamily="18" charset="0"/>
              </a:rPr>
              <a:t> </a:t>
            </a:r>
            <a:r>
              <a:rPr lang="hu-HU" sz="2000" dirty="0" err="1">
                <a:latin typeface="Times New Roman" panose="02020603050405020304" pitchFamily="18" charset="0"/>
                <a:cs typeface="Times New Roman" panose="02020603050405020304" pitchFamily="18" charset="0"/>
              </a:rPr>
              <a:t>systems</a:t>
            </a:r>
            <a:r>
              <a:rPr lang="hu-H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or </a:t>
            </a:r>
            <a:r>
              <a:rPr lang="en-US" sz="2100" dirty="0">
                <a:latin typeface="Times New Roman" panose="02020603050405020304" pitchFamily="18" charset="0"/>
                <a:cs typeface="Times New Roman" panose="02020603050405020304" pitchFamily="18" charset="0"/>
              </a:rPr>
              <a:t>critical</a:t>
            </a:r>
            <a:r>
              <a:rPr lang="hu-HU" sz="2100" dirty="0">
                <a:latin typeface="Times New Roman" panose="02020603050405020304" pitchFamily="18" charset="0"/>
                <a:cs typeface="Times New Roman" panose="02020603050405020304" pitchFamily="18" charset="0"/>
              </a:rPr>
              <a:t> (</a:t>
            </a:r>
            <a:r>
              <a:rPr lang="hu-HU" sz="2100" dirty="0" err="1">
                <a:latin typeface="Times New Roman" panose="02020603050405020304" pitchFamily="18" charset="0"/>
                <a:cs typeface="Times New Roman" panose="02020603050405020304" pitchFamily="18" charset="0"/>
              </a:rPr>
              <a:t>e.g</a:t>
            </a:r>
            <a:r>
              <a:rPr lang="hu-HU" sz="2100" dirty="0">
                <a:latin typeface="Times New Roman" panose="02020603050405020304" pitchFamily="18" charset="0"/>
                <a:cs typeface="Times New Roman" panose="02020603050405020304" pitchFamily="18" charset="0"/>
              </a:rPr>
              <a:t>, h</a:t>
            </a:r>
            <a:r>
              <a:rPr lang="en-US" sz="2100" dirty="0" err="1">
                <a:latin typeface="Times New Roman" panose="02020603050405020304" pitchFamily="18" charset="0"/>
                <a:cs typeface="Times New Roman" panose="02020603050405020304" pitchFamily="18" charset="0"/>
              </a:rPr>
              <a:t>ardware</a:t>
            </a:r>
            <a:r>
              <a:rPr lang="en-US" sz="2100" dirty="0">
                <a:latin typeface="Times New Roman" panose="02020603050405020304" pitchFamily="18" charset="0"/>
                <a:cs typeface="Times New Roman" panose="02020603050405020304" pitchFamily="18" charset="0"/>
              </a:rPr>
              <a:t> </a:t>
            </a:r>
            <a:r>
              <a:rPr lang="hu-HU" sz="2100" dirty="0">
                <a:latin typeface="Times New Roman" panose="02020603050405020304" pitchFamily="18" charset="0"/>
                <a:cs typeface="Times New Roman" panose="02020603050405020304" pitchFamily="18" charset="0"/>
              </a:rPr>
              <a:t>d</a:t>
            </a:r>
            <a:r>
              <a:rPr lang="en-US" sz="2100" dirty="0" err="1">
                <a:latin typeface="Times New Roman" panose="02020603050405020304" pitchFamily="18" charset="0"/>
                <a:cs typeface="Times New Roman" panose="02020603050405020304" pitchFamily="18" charset="0"/>
              </a:rPr>
              <a:t>evices</a:t>
            </a:r>
            <a:r>
              <a:rPr lang="en-US" sz="2100" dirty="0">
                <a:latin typeface="Times New Roman" panose="02020603050405020304" pitchFamily="18" charset="0"/>
                <a:cs typeface="Times New Roman" panose="02020603050405020304" pitchFamily="18" charset="0"/>
              </a:rPr>
              <a:t> with </a:t>
            </a:r>
            <a:r>
              <a:rPr lang="hu-HU" sz="2100" dirty="0">
                <a:latin typeface="Times New Roman" panose="02020603050405020304" pitchFamily="18" charset="0"/>
                <a:cs typeface="Times New Roman" panose="02020603050405020304" pitchFamily="18" charset="0"/>
              </a:rPr>
              <a:t>s</a:t>
            </a:r>
            <a:r>
              <a:rPr lang="en-US" sz="2100" dirty="0" err="1">
                <a:latin typeface="Times New Roman" panose="02020603050405020304" pitchFamily="18" charset="0"/>
                <a:cs typeface="Times New Roman" panose="02020603050405020304" pitchFamily="18" charset="0"/>
              </a:rPr>
              <a:t>ecurity</a:t>
            </a:r>
            <a:r>
              <a:rPr lang="en-US" sz="2100" dirty="0">
                <a:latin typeface="Times New Roman" panose="02020603050405020304" pitchFamily="18" charset="0"/>
                <a:cs typeface="Times New Roman" panose="02020603050405020304" pitchFamily="18" charset="0"/>
              </a:rPr>
              <a:t> </a:t>
            </a:r>
            <a:r>
              <a:rPr lang="hu-HU" sz="2100" dirty="0">
                <a:latin typeface="Times New Roman" panose="02020603050405020304" pitchFamily="18" charset="0"/>
                <a:cs typeface="Times New Roman" panose="02020603050405020304" pitchFamily="18" charset="0"/>
              </a:rPr>
              <a:t>b</a:t>
            </a:r>
            <a:r>
              <a:rPr lang="en-US" sz="2100" dirty="0" err="1">
                <a:latin typeface="Times New Roman" panose="02020603050405020304" pitchFamily="18" charset="0"/>
                <a:cs typeface="Times New Roman" panose="02020603050405020304" pitchFamily="18" charset="0"/>
              </a:rPr>
              <a:t>oxes</a:t>
            </a:r>
            <a:r>
              <a:rPr lang="en-US" sz="2100" dirty="0">
                <a:latin typeface="Times New Roman" panose="02020603050405020304" pitchFamily="18" charset="0"/>
                <a:cs typeface="Times New Roman" panose="02020603050405020304" pitchFamily="18" charset="0"/>
              </a:rPr>
              <a:t>, </a:t>
            </a:r>
            <a:r>
              <a:rPr lang="hu-HU" sz="2100" dirty="0">
                <a:latin typeface="Times New Roman" panose="02020603050405020304" pitchFamily="18" charset="0"/>
                <a:cs typeface="Times New Roman" panose="02020603050405020304" pitchFamily="18" charset="0"/>
              </a:rPr>
              <a:t>s</a:t>
            </a:r>
            <a:r>
              <a:rPr lang="en-US" sz="2100" dirty="0">
                <a:latin typeface="Times New Roman" panose="02020603050405020304" pitchFamily="18" charset="0"/>
                <a:cs typeface="Times New Roman" panose="02020603050405020304" pitchFamily="18" charset="0"/>
              </a:rPr>
              <a:t>mart meter gateways within smart metering systems, </a:t>
            </a:r>
            <a:r>
              <a:rPr lang="hu-HU" sz="2100" dirty="0">
                <a:latin typeface="Times New Roman" panose="02020603050405020304" pitchFamily="18" charset="0"/>
                <a:cs typeface="Times New Roman" panose="02020603050405020304" pitchFamily="18" charset="0"/>
              </a:rPr>
              <a:t>s</a:t>
            </a:r>
            <a:r>
              <a:rPr lang="en-US" sz="2100" dirty="0" err="1">
                <a:latin typeface="Times New Roman" panose="02020603050405020304" pitchFamily="18" charset="0"/>
                <a:cs typeface="Times New Roman" panose="02020603050405020304" pitchFamily="18" charset="0"/>
              </a:rPr>
              <a:t>martcards</a:t>
            </a:r>
            <a:r>
              <a:rPr lang="en-US" sz="2100" dirty="0">
                <a:latin typeface="Times New Roman" panose="02020603050405020304" pitchFamily="18" charset="0"/>
                <a:cs typeface="Times New Roman" panose="02020603050405020304" pitchFamily="18" charset="0"/>
              </a:rPr>
              <a:t> or similar devices</a:t>
            </a:r>
            <a:r>
              <a:rPr lang="hu-HU" sz="21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regulation ensures a tailored approach to cybersecurity, focusing on the level of risk these products pose.</a:t>
            </a:r>
            <a:endParaRPr lang="hu-HU" sz="2000" dirty="0">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It affects economic operators, i.e. manufacturers, importers, and distributors, who make products with digital elements available on the EU market.</a:t>
            </a: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Broader application than the AI Act, which is specific to AI systems.</a:t>
            </a:r>
            <a:r>
              <a:rPr lang="hu-H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AI systems in connected environments fall under the CRA's jurisdiction.</a:t>
            </a:r>
            <a:endParaRPr lang="hu-HU" sz="2000" dirty="0">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en-US" sz="2000" dirty="0">
                <a:latin typeface="Times New Roman" panose="02020603050405020304" pitchFamily="18" charset="0"/>
                <a:cs typeface="Times New Roman" panose="02020603050405020304" pitchFamily="18" charset="0"/>
              </a:rPr>
              <a:t>Certain free and open-source software not monetized by its developers may be exempt from the CRA. However, if these systems are used in commercial settings or integrated into larger products, compliance is required​</a:t>
            </a:r>
            <a:r>
              <a:rPr lang="hu-HU" sz="2000" dirty="0">
                <a:latin typeface="Times New Roman" panose="02020603050405020304" pitchFamily="18" charset="0"/>
                <a:cs typeface="Times New Roman" panose="02020603050405020304" pitchFamily="18" charset="0"/>
              </a:rPr>
              <a:t>.</a:t>
            </a:r>
          </a:p>
          <a:p>
            <a:pPr algn="just">
              <a:lnSpc>
                <a:spcPct val="120000"/>
              </a:lnSpc>
              <a:spcBef>
                <a:spcPts val="300"/>
              </a:spcBef>
              <a:spcAft>
                <a:spcPts val="300"/>
              </a:spcAft>
            </a:pPr>
            <a:endParaRPr lang="hu-HU"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98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Cyber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resilience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180496"/>
            <a:ext cx="11029615" cy="4257626"/>
          </a:xfrm>
        </p:spPr>
        <p:txBody>
          <a:bodyPr>
            <a:normAutofit fontScale="92500"/>
          </a:bodyPr>
          <a:lstStyle/>
          <a:p>
            <a:pPr marL="0" indent="0" algn="just">
              <a:buNone/>
            </a:pPr>
            <a:r>
              <a:rPr lang="en-US" sz="2200" b="1" dirty="0">
                <a:latin typeface="Times New Roman" panose="02020603050405020304" pitchFamily="18" charset="0"/>
                <a:cs typeface="Times New Roman" panose="02020603050405020304" pitchFamily="18" charset="0"/>
              </a:rPr>
              <a:t>Obligations for Manufacturers under the CRA</a:t>
            </a:r>
          </a:p>
          <a:p>
            <a:pPr algn="just"/>
            <a:r>
              <a:rPr lang="en-US" sz="2200" dirty="0">
                <a:latin typeface="Times New Roman" panose="02020603050405020304" pitchFamily="18" charset="0"/>
                <a:cs typeface="Times New Roman" panose="02020603050405020304" pitchFamily="18" charset="0"/>
              </a:rPr>
              <a:t>Conduct </a:t>
            </a:r>
            <a:r>
              <a:rPr lang="hu-HU" sz="2200" dirty="0" err="1">
                <a:latin typeface="Times New Roman" panose="02020603050405020304" pitchFamily="18" charset="0"/>
                <a:cs typeface="Times New Roman" panose="02020603050405020304" pitchFamily="18" charset="0"/>
              </a:rPr>
              <a:t>cybersecurity</a:t>
            </a:r>
            <a:r>
              <a:rPr lang="hu-H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risk and vulnerability </a:t>
            </a:r>
            <a:r>
              <a:rPr lang="hu-HU" sz="2200" dirty="0">
                <a:latin typeface="Times New Roman" panose="02020603050405020304" pitchFamily="18" charset="0"/>
                <a:cs typeface="Times New Roman" panose="02020603050405020304" pitchFamily="18" charset="0"/>
              </a:rPr>
              <a:t>e</a:t>
            </a:r>
            <a:r>
              <a:rPr lang="en-US" sz="2200" dirty="0">
                <a:latin typeface="Times New Roman" panose="02020603050405020304" pitchFamily="18" charset="0"/>
                <a:cs typeface="Times New Roman" panose="02020603050405020304" pitchFamily="18" charset="0"/>
              </a:rPr>
              <a:t>valuation</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with</a:t>
            </a:r>
            <a:r>
              <a:rPr lang="hu-HU"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 detailed risk assessment considering the AI-specific vulnerabilities and broader cybersecurity implications of their products​</a:t>
            </a:r>
            <a:r>
              <a:rPr lang="hu-HU"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Ensure robust cybersecurity throughout the product lifecycle, including secure design, updates, and the absence of known vulnerabilities.</a:t>
            </a:r>
          </a:p>
          <a:p>
            <a:pPr algn="just"/>
            <a:r>
              <a:rPr lang="en-US" sz="2200" dirty="0">
                <a:latin typeface="Times New Roman" panose="02020603050405020304" pitchFamily="18" charset="0"/>
                <a:cs typeface="Times New Roman" panose="02020603050405020304" pitchFamily="18" charset="0"/>
              </a:rPr>
              <a:t>Follow principles of data minimization, confidentiality, and integrity while providing authentication and encryption systems.</a:t>
            </a:r>
          </a:p>
          <a:p>
            <a:pPr algn="just"/>
            <a:r>
              <a:rPr lang="en-US" sz="2200" dirty="0">
                <a:latin typeface="Times New Roman" panose="02020603050405020304" pitchFamily="18" charset="0"/>
                <a:cs typeface="Times New Roman" panose="02020603050405020304" pitchFamily="18" charset="0"/>
              </a:rPr>
              <a:t>Supply technical documentation, transparency information, and promptly report vulnerabilities to authorities.</a:t>
            </a:r>
          </a:p>
          <a:p>
            <a:pPr algn="just"/>
            <a:r>
              <a:rPr lang="en-US" sz="2200" dirty="0">
                <a:latin typeface="Times New Roman" panose="02020603050405020304" pitchFamily="18" charset="0"/>
                <a:cs typeface="Times New Roman" panose="02020603050405020304" pitchFamily="18" charset="0"/>
              </a:rPr>
              <a:t>Validate compliance through conformity assessments (self-assessment or external evaluation for critical products</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with</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cybersecurity</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certification</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schemes</a:t>
            </a:r>
            <a:r>
              <a:rPr lang="en-US" sz="2200" dirty="0">
                <a:latin typeface="Times New Roman" panose="02020603050405020304" pitchFamily="18" charset="0"/>
                <a:cs typeface="Times New Roman" panose="02020603050405020304" pitchFamily="18" charset="0"/>
              </a:rPr>
              <a:t>).</a:t>
            </a: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42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FBDFFE-DC6A-B55B-28CA-778FA668D9DF}"/>
              </a:ext>
            </a:extLst>
          </p:cNvPr>
          <p:cNvSpPr>
            <a:spLocks noGrp="1"/>
          </p:cNvSpPr>
          <p:nvPr>
            <p:ph type="title"/>
          </p:nvPr>
        </p:nvSpPr>
        <p:spPr/>
        <p:txBody>
          <a:bodyPr/>
          <a:lstStyle/>
          <a:p>
            <a:pPr algn="ctr"/>
            <a:r>
              <a:rPr lang="hu-HU" sz="2800" b="1" dirty="0" err="1">
                <a:latin typeface="Times New Roman" panose="02020603050405020304" pitchFamily="18" charset="0"/>
                <a:cs typeface="Times New Roman" panose="02020603050405020304" pitchFamily="18" charset="0"/>
              </a:rPr>
              <a:t>Cyber</a:t>
            </a:r>
            <a:r>
              <a:rPr lang="hu-HU" sz="2800" b="1" dirty="0">
                <a:latin typeface="Times New Roman" panose="02020603050405020304" pitchFamily="18" charset="0"/>
                <a:cs typeface="Times New Roman" panose="02020603050405020304" pitchFamily="18" charset="0"/>
              </a:rPr>
              <a:t> </a:t>
            </a:r>
            <a:r>
              <a:rPr lang="hu-HU" sz="2800" b="1" dirty="0" err="1">
                <a:latin typeface="Times New Roman" panose="02020603050405020304" pitchFamily="18" charset="0"/>
                <a:cs typeface="Times New Roman" panose="02020603050405020304" pitchFamily="18" charset="0"/>
              </a:rPr>
              <a:t>resilience</a:t>
            </a:r>
            <a:r>
              <a:rPr lang="hu-HU" sz="2800" b="1" dirty="0">
                <a:latin typeface="Times New Roman" panose="02020603050405020304" pitchFamily="18" charset="0"/>
                <a:cs typeface="Times New Roman" panose="02020603050405020304" pitchFamily="18" charset="0"/>
              </a:rPr>
              <a:t> </a:t>
            </a:r>
            <a:r>
              <a:rPr lang="hu-HU" sz="2800" b="1" dirty="0" err="1">
                <a:latin typeface="Times New Roman" panose="02020603050405020304" pitchFamily="18" charset="0"/>
                <a:cs typeface="Times New Roman" panose="02020603050405020304" pitchFamily="18" charset="0"/>
              </a:rPr>
              <a:t>act</a:t>
            </a:r>
            <a:endParaRPr lang="hu-HU" dirty="0"/>
          </a:p>
        </p:txBody>
      </p:sp>
      <p:sp>
        <p:nvSpPr>
          <p:cNvPr id="3" name="Szöveg helye 2">
            <a:extLst>
              <a:ext uri="{FF2B5EF4-FFF2-40B4-BE49-F238E27FC236}">
                <a16:creationId xmlns:a16="http://schemas.microsoft.com/office/drawing/2014/main" id="{BA00A711-899A-9026-93DC-10B56BB3B6F4}"/>
              </a:ext>
            </a:extLst>
          </p:cNvPr>
          <p:cNvSpPr>
            <a:spLocks noGrp="1"/>
          </p:cNvSpPr>
          <p:nvPr>
            <p:ph type="body" idx="1"/>
          </p:nvPr>
        </p:nvSpPr>
        <p:spPr>
          <a:xfrm>
            <a:off x="1170761" y="2658049"/>
            <a:ext cx="10093894" cy="536005"/>
          </a:xfrm>
        </p:spPr>
        <p:txBody>
          <a:bodyPr/>
          <a:lstStyle/>
          <a:p>
            <a:pPr algn="ctr"/>
            <a:r>
              <a:rPr lang="en-US" sz="1600" b="1" dirty="0">
                <a:latin typeface="Times New Roman" panose="02020603050405020304" pitchFamily="18" charset="0"/>
                <a:cs typeface="Times New Roman" panose="02020603050405020304" pitchFamily="18" charset="0"/>
              </a:rPr>
              <a:t>Annex I: Outlines essential cybersecurity requirements using a risk-based methodology.</a:t>
            </a:r>
            <a:endParaRPr lang="hu-HU"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Article 6: Mandates all products with PDEs meet basic cybersecurity standards to enter the EU market.</a:t>
            </a:r>
            <a:endParaRPr lang="hu-HU" sz="1600" b="1" dirty="0">
              <a:latin typeface="Times New Roman" panose="02020603050405020304" pitchFamily="18" charset="0"/>
              <a:cs typeface="Times New Roman" panose="02020603050405020304" pitchFamily="18" charset="0"/>
            </a:endParaRPr>
          </a:p>
          <a:p>
            <a:endParaRPr lang="hu-HU" dirty="0"/>
          </a:p>
        </p:txBody>
      </p:sp>
      <p:sp>
        <p:nvSpPr>
          <p:cNvPr id="4" name="Tartalom helye 3">
            <a:extLst>
              <a:ext uri="{FF2B5EF4-FFF2-40B4-BE49-F238E27FC236}">
                <a16:creationId xmlns:a16="http://schemas.microsoft.com/office/drawing/2014/main" id="{09A2C13C-C8A0-87B1-4632-67AEB43CE1E5}"/>
              </a:ext>
            </a:extLst>
          </p:cNvPr>
          <p:cNvSpPr>
            <a:spLocks noGrp="1"/>
          </p:cNvSpPr>
          <p:nvPr>
            <p:ph sz="half" idx="2"/>
          </p:nvPr>
        </p:nvSpPr>
        <p:spPr>
          <a:xfrm>
            <a:off x="581194" y="2926052"/>
            <a:ext cx="5393100" cy="3341744"/>
          </a:xfrm>
        </p:spPr>
        <p:txBody>
          <a:bodyPr>
            <a:normAutofit fontScale="77500" lnSpcReduction="20000"/>
          </a:bodyPr>
          <a:lstStyle/>
          <a:p>
            <a:pPr marL="0" indent="0" algn="just">
              <a:lnSpc>
                <a:spcPct val="120000"/>
              </a:lnSpc>
              <a:spcBef>
                <a:spcPts val="300"/>
              </a:spcBef>
              <a:spcAft>
                <a:spcPts val="300"/>
              </a:spcAft>
              <a:buNone/>
            </a:pPr>
            <a:r>
              <a:rPr lang="en-US" sz="2100" b="1" dirty="0">
                <a:latin typeface="Times New Roman" panose="02020603050405020304" pitchFamily="18" charset="0"/>
                <a:cs typeface="Times New Roman" panose="02020603050405020304" pitchFamily="18" charset="0"/>
              </a:rPr>
              <a:t>Essential Cybersecurity Measures</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Cybersecurity risk assessments to eliminate known vulnerabilities.</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Exploration and mitigation systems for potential threats.</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Security by Default: Products must prioritize security in design.</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Automatic delivery of cybersecurity updates.</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Protection against unauthorized access and data breaches.</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Incident reporting obligations and measures against DDoS attacks.</a:t>
            </a:r>
            <a:endParaRPr lang="hu-HU" sz="2100" dirty="0">
              <a:latin typeface="Times New Roman" panose="02020603050405020304" pitchFamily="18" charset="0"/>
              <a:cs typeface="Times New Roman" panose="02020603050405020304" pitchFamily="18" charset="0"/>
            </a:endParaRPr>
          </a:p>
          <a:p>
            <a:endParaRPr lang="hu-HU" dirty="0"/>
          </a:p>
        </p:txBody>
      </p:sp>
      <p:sp>
        <p:nvSpPr>
          <p:cNvPr id="6" name="Tartalom helye 5">
            <a:extLst>
              <a:ext uri="{FF2B5EF4-FFF2-40B4-BE49-F238E27FC236}">
                <a16:creationId xmlns:a16="http://schemas.microsoft.com/office/drawing/2014/main" id="{16FA70A9-6756-0490-7E2E-13DEFCA0E105}"/>
              </a:ext>
            </a:extLst>
          </p:cNvPr>
          <p:cNvSpPr>
            <a:spLocks noGrp="1"/>
          </p:cNvSpPr>
          <p:nvPr>
            <p:ph sz="quarter" idx="4"/>
          </p:nvPr>
        </p:nvSpPr>
        <p:spPr/>
        <p:txBody>
          <a:bodyPr>
            <a:normAutofit fontScale="77500" lnSpcReduction="20000"/>
          </a:bodyPr>
          <a:lstStyle/>
          <a:p>
            <a:pPr marL="0" indent="0" algn="just">
              <a:lnSpc>
                <a:spcPct val="120000"/>
              </a:lnSpc>
              <a:spcBef>
                <a:spcPts val="300"/>
              </a:spcBef>
              <a:spcAft>
                <a:spcPts val="300"/>
              </a:spcAft>
              <a:buNone/>
            </a:pPr>
            <a:r>
              <a:rPr lang="en-US" sz="2100" b="1" dirty="0">
                <a:latin typeface="Times New Roman" panose="02020603050405020304" pitchFamily="18" charset="0"/>
                <a:cs typeface="Times New Roman" panose="02020603050405020304" pitchFamily="18" charset="0"/>
              </a:rPr>
              <a:t>Lifecycle Responsibilities</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Address emerging vulnerabilities promptly.</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Conduct regular security testing.</a:t>
            </a:r>
          </a:p>
          <a:p>
            <a:pPr algn="just">
              <a:lnSpc>
                <a:spcPct val="120000"/>
              </a:lnSpc>
              <a:spcBef>
                <a:spcPts val="300"/>
              </a:spcBef>
              <a:spcAft>
                <a:spcPts val="300"/>
              </a:spcAft>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Provide swift dissemination of security patches.</a:t>
            </a:r>
            <a:endParaRPr lang="hu-HU" sz="21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288624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marL="0" indent="0" algn="ctr">
              <a:lnSpc>
                <a:spcPct val="80000"/>
              </a:lnSpc>
              <a:buNone/>
            </a:pPr>
            <a:r>
              <a:rPr lang="hu-HU" b="1" dirty="0" err="1">
                <a:latin typeface="Times New Roman" panose="02020603050405020304" pitchFamily="18" charset="0"/>
                <a:cs typeface="Times New Roman" panose="02020603050405020304" pitchFamily="18" charset="0"/>
              </a:rPr>
              <a:t>Why</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does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this</a:t>
            </a:r>
            <a:r>
              <a:rPr lang="hu-HU" b="1" dirty="0">
                <a:latin typeface="Times New Roman" panose="02020603050405020304" pitchFamily="18" charset="0"/>
                <a:cs typeface="Times New Roman" panose="02020603050405020304" pitchFamily="18" charset="0"/>
              </a:rPr>
              <a:t> </a:t>
            </a:r>
            <a:r>
              <a:rPr lang="hu-HU" b="1" dirty="0" err="1">
                <a:latin typeface="Times New Roman" panose="02020603050405020304" pitchFamily="18" charset="0"/>
                <a:cs typeface="Times New Roman" panose="02020603050405020304" pitchFamily="18" charset="0"/>
              </a:rPr>
              <a:t>matter</a:t>
            </a:r>
            <a:r>
              <a:rPr lang="hu-HU"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413252"/>
            <a:ext cx="11029615" cy="4257626"/>
          </a:xfrm>
        </p:spPr>
        <p:txBody>
          <a:bodyPr>
            <a:normAutofit/>
          </a:bodyPr>
          <a:lstStyle/>
          <a:p>
            <a:pPr algn="just"/>
            <a:r>
              <a:rPr lang="en-US" sz="2000" dirty="0">
                <a:latin typeface="Times New Roman" panose="02020603050405020304" pitchFamily="18" charset="0"/>
                <a:cs typeface="Times New Roman" panose="02020603050405020304" pitchFamily="18" charset="0"/>
              </a:rPr>
              <a:t>University of Pennsylvania researchers identified major security vulnerabilities in LLMs for robot control.</a:t>
            </a:r>
          </a:p>
          <a:p>
            <a:pPr algn="just"/>
            <a:r>
              <a:rPr lang="en-US" sz="2000" dirty="0">
                <a:latin typeface="Times New Roman" panose="02020603050405020304" pitchFamily="18" charset="0"/>
                <a:cs typeface="Times New Roman" panose="02020603050405020304" pitchFamily="18" charset="0"/>
              </a:rPr>
              <a:t>A jailbreak attack, named </a:t>
            </a:r>
            <a:r>
              <a:rPr lang="en-US" sz="2000" dirty="0" err="1">
                <a:latin typeface="Times New Roman" panose="02020603050405020304" pitchFamily="18" charset="0"/>
                <a:cs typeface="Times New Roman" panose="02020603050405020304" pitchFamily="18" charset="0"/>
              </a:rPr>
              <a:t>RoboPAIR</a:t>
            </a:r>
            <a:r>
              <a:rPr lang="en-US" sz="2000" dirty="0">
                <a:latin typeface="Times New Roman" panose="02020603050405020304" pitchFamily="18" charset="0"/>
                <a:cs typeface="Times New Roman" panose="02020603050405020304" pitchFamily="18" charset="0"/>
              </a:rPr>
              <a:t>, successfully manipulated real-world robots, including instructing one to simulate targeting individuals with a fictional bomb.</a:t>
            </a:r>
          </a:p>
          <a:p>
            <a:pPr algn="just"/>
            <a:r>
              <a:rPr lang="en-US" sz="2000" dirty="0">
                <a:latin typeface="Times New Roman" panose="02020603050405020304" pitchFamily="18" charset="0"/>
                <a:cs typeface="Times New Roman" panose="02020603050405020304" pitchFamily="18" charset="0"/>
              </a:rPr>
              <a:t>LLMs enable robots to process text and follow voice commands, a significant shift from traditional control methods (e.g., joysticks, motors).</a:t>
            </a:r>
            <a:endParaRPr lang="hu-HU"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attack underscores how creative prompts can manipulate LLMs in robotic applications, exposing critical security gaps.</a:t>
            </a:r>
          </a:p>
          <a:p>
            <a:pPr algn="just"/>
            <a:endParaRPr lang="hu-HU"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75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4308965-434A-4011-8316-8ABEFFED04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C910B0D-8E24-46E7-93D7-329948C60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5609383" cy="952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sp>
        <p:nvSpPr>
          <p:cNvPr id="17" name="Rectangle 12">
            <a:extLst>
              <a:ext uri="{FF2B5EF4-FFF2-40B4-BE49-F238E27FC236}">
                <a16:creationId xmlns:a16="http://schemas.microsoft.com/office/drawing/2014/main" id="{FF215A71-CFAF-4964-A613-D07F75FC1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9035" y="453825"/>
            <a:ext cx="5596432" cy="983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hu-HU"/>
          </a:p>
        </p:txBody>
      </p:sp>
      <p:pic>
        <p:nvPicPr>
          <p:cNvPr id="3" name="Kép 2" descr="A képen szöveg, képernyőkép, palack, félkarú rabló látható&#10;&#10;Automatikusan generált leírás">
            <a:extLst>
              <a:ext uri="{FF2B5EF4-FFF2-40B4-BE49-F238E27FC236}">
                <a16:creationId xmlns:a16="http://schemas.microsoft.com/office/drawing/2014/main" id="{EDAFBA44-D8A5-F635-19D9-C47DE76AB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33" y="1556869"/>
            <a:ext cx="5609384" cy="3744263"/>
          </a:xfrm>
          <a:prstGeom prst="rect">
            <a:avLst/>
          </a:prstGeom>
        </p:spPr>
      </p:pic>
      <p:pic>
        <p:nvPicPr>
          <p:cNvPr id="4" name="Kép 3">
            <a:extLst>
              <a:ext uri="{FF2B5EF4-FFF2-40B4-BE49-F238E27FC236}">
                <a16:creationId xmlns:a16="http://schemas.microsoft.com/office/drawing/2014/main" id="{3E2F75D3-C368-BDAB-7D3F-BD43208BA074}"/>
              </a:ext>
            </a:extLst>
          </p:cNvPr>
          <p:cNvPicPr>
            <a:picLocks noChangeAspect="1"/>
          </p:cNvPicPr>
          <p:nvPr/>
        </p:nvPicPr>
        <p:blipFill>
          <a:blip r:embed="rId3"/>
          <a:stretch>
            <a:fillRect/>
          </a:stretch>
        </p:blipFill>
        <p:spPr>
          <a:xfrm>
            <a:off x="6149035" y="1442267"/>
            <a:ext cx="5596432" cy="3973467"/>
          </a:xfrm>
          <a:prstGeom prst="rect">
            <a:avLst/>
          </a:prstGeom>
        </p:spPr>
      </p:pic>
      <p:sp>
        <p:nvSpPr>
          <p:cNvPr id="5" name="Cím 1">
            <a:extLst>
              <a:ext uri="{FF2B5EF4-FFF2-40B4-BE49-F238E27FC236}">
                <a16:creationId xmlns:a16="http://schemas.microsoft.com/office/drawing/2014/main" id="{ADCB5F10-810D-755F-9DC9-D918A13FEEFB}"/>
              </a:ext>
            </a:extLst>
          </p:cNvPr>
          <p:cNvSpPr txBox="1">
            <a:spLocks/>
          </p:cNvSpPr>
          <p:nvPr/>
        </p:nvSpPr>
        <p:spPr>
          <a:xfrm>
            <a:off x="634227" y="5775385"/>
            <a:ext cx="11029616" cy="1013800"/>
          </a:xfrm>
          <a:prstGeom prst="rect">
            <a:avLst/>
          </a:prstGeom>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hu-HU" sz="1600" cap="none" dirty="0">
                <a:solidFill>
                  <a:schemeClr val="tx2"/>
                </a:solidFill>
                <a:latin typeface="Times New Roman" panose="02020603050405020304" pitchFamily="18" charset="0"/>
                <a:ea typeface="+mn-ea"/>
                <a:cs typeface="Times New Roman" panose="02020603050405020304" pitchFamily="18" charset="0"/>
              </a:rPr>
              <a:t>https://robopair.org/</a:t>
            </a:r>
            <a:endParaRPr lang="en-US" sz="1600" cap="none" dirty="0">
              <a:solidFill>
                <a:schemeClr val="tx2"/>
              </a:solidFill>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5056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fontScale="90000"/>
          </a:bodyPr>
          <a:lstStyle/>
          <a:p>
            <a:pPr algn="ctr"/>
            <a:r>
              <a:rPr lang="en-US" sz="3200" b="1" dirty="0">
                <a:latin typeface="Times New Roman" panose="02020603050405020304" pitchFamily="18" charset="0"/>
                <a:cs typeface="Times New Roman" panose="02020603050405020304" pitchFamily="18" charset="0"/>
              </a:rPr>
              <a:t>Network and Information Systems Directive 2</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094807"/>
            <a:ext cx="11029615" cy="5008333"/>
          </a:xfrm>
        </p:spPr>
        <p:txBody>
          <a:bodyPr>
            <a:noAutofit/>
          </a:bodyPr>
          <a:lstStyle/>
          <a:p>
            <a:pPr marL="0" indent="0" algn="just">
              <a:spcBef>
                <a:spcPts val="0"/>
              </a:spcBef>
              <a:spcAft>
                <a:spcPts val="0"/>
              </a:spcAft>
              <a:buNone/>
            </a:pPr>
            <a:r>
              <a:rPr lang="en-US" b="1" dirty="0">
                <a:latin typeface="Times New Roman" panose="02020603050405020304" pitchFamily="18" charset="0"/>
                <a:cs typeface="Times New Roman" panose="02020603050405020304" pitchFamily="18" charset="0"/>
              </a:rPr>
              <a:t>Broader Coverage: </a:t>
            </a:r>
            <a:r>
              <a:rPr lang="en-US" dirty="0">
                <a:latin typeface="Times New Roman" panose="02020603050405020304" pitchFamily="18" charset="0"/>
                <a:cs typeface="Times New Roman" panose="02020603050405020304" pitchFamily="18" charset="0"/>
              </a:rPr>
              <a:t>NIS2 applies to additional sectors/entities compared to its predecessor, NIS, including digital infrastructure and services.</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Entities in the Generative AI space, especially those providing cloud-based AI services, are directly impacted.</a:t>
            </a:r>
          </a:p>
          <a:p>
            <a:pPr marL="0" indent="0" algn="just">
              <a:spcBef>
                <a:spcPts val="0"/>
              </a:spcBef>
              <a:spcAft>
                <a:spcPts val="0"/>
              </a:spcAft>
              <a:buNone/>
            </a:pPr>
            <a:endParaRPr lang="hu-HU"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b="1" dirty="0">
                <a:latin typeface="Times New Roman" panose="02020603050405020304" pitchFamily="18" charset="0"/>
                <a:cs typeface="Times New Roman" panose="02020603050405020304" pitchFamily="18" charset="0"/>
              </a:rPr>
              <a:t>Incident Reporting Requirements</a:t>
            </a:r>
          </a:p>
          <a:p>
            <a:pPr marL="0" indent="0" algn="just">
              <a:spcBef>
                <a:spcPts val="0"/>
              </a:spcBef>
              <a:spcAft>
                <a:spcPts val="0"/>
              </a:spcAft>
              <a:buNone/>
            </a:pPr>
            <a:r>
              <a:rPr lang="en-US" dirty="0">
                <a:latin typeface="Times New Roman" panose="02020603050405020304" pitchFamily="18" charset="0"/>
                <a:cs typeface="Times New Roman" panose="02020603050405020304" pitchFamily="18" charset="0"/>
              </a:rPr>
              <a:t>Obligates entities to report cybersecurity incidents within 24 hours (Article 23, point 4(a)).</a:t>
            </a:r>
          </a:p>
          <a:p>
            <a:pPr marL="0" indent="0" algn="just">
              <a:spcBef>
                <a:spcPts val="0"/>
              </a:spcBef>
              <a:spcAft>
                <a:spcPts val="0"/>
              </a:spcAft>
              <a:buNone/>
            </a:pPr>
            <a:r>
              <a:rPr lang="en-US" dirty="0">
                <a:latin typeface="Times New Roman" panose="02020603050405020304" pitchFamily="18" charset="0"/>
                <a:cs typeface="Times New Roman" panose="02020603050405020304" pitchFamily="18" charset="0"/>
              </a:rPr>
              <a:t>Critical for managing AI vulnerabilities and mitigating risks from malicious activities or breaches.</a:t>
            </a:r>
          </a:p>
          <a:p>
            <a:pPr marL="0" indent="0" algn="just">
              <a:spcBef>
                <a:spcPts val="0"/>
              </a:spcBef>
              <a:spcAft>
                <a:spcPts val="0"/>
              </a:spcAft>
              <a:buNone/>
            </a:pPr>
            <a:endParaRPr lang="hu-HU"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b="1" dirty="0">
                <a:latin typeface="Times New Roman" panose="02020603050405020304" pitchFamily="18" charset="0"/>
                <a:cs typeface="Times New Roman" panose="02020603050405020304" pitchFamily="18" charset="0"/>
              </a:rPr>
              <a:t>Interplay with </a:t>
            </a:r>
            <a:r>
              <a:rPr lang="en-US" b="1" dirty="0" err="1">
                <a:latin typeface="Times New Roman" panose="02020603050405020304" pitchFamily="18" charset="0"/>
                <a:cs typeface="Times New Roman" panose="02020603050405020304" pitchFamily="18" charset="0"/>
              </a:rPr>
              <a:t>th</a:t>
            </a:r>
            <a:r>
              <a:rPr lang="hu-HU" b="1" dirty="0">
                <a:latin typeface="Times New Roman" panose="02020603050405020304" pitchFamily="18" charset="0"/>
                <a:cs typeface="Times New Roman" panose="02020603050405020304" pitchFamily="18" charset="0"/>
              </a:rPr>
              <a:t>e </a:t>
            </a:r>
            <a:r>
              <a:rPr lang="en-US" b="1" dirty="0">
                <a:latin typeface="Times New Roman" panose="02020603050405020304" pitchFamily="18" charset="0"/>
                <a:cs typeface="Times New Roman" panose="02020603050405020304" pitchFamily="18" charset="0"/>
              </a:rPr>
              <a:t>CRA</a:t>
            </a:r>
            <a:endParaRPr lang="hu-HU" b="1"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dirty="0">
                <a:latin typeface="Times New Roman" panose="02020603050405020304" pitchFamily="18" charset="0"/>
                <a:cs typeface="Times New Roman" panose="02020603050405020304" pitchFamily="18" charset="0"/>
              </a:rPr>
              <a:t>Ensures high cybersecurity standards for PDEs but limits coverage for services, except remote data processing solutions.</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Complements CRA by addressing broader service-based gaps, including generative AI integrated into complex systems or services.</a:t>
            </a:r>
            <a:endParaRPr lang="hu-HU"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endParaRPr lang="en-US" dirty="0">
              <a:latin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en-US" b="1" dirty="0">
                <a:latin typeface="Times New Roman" panose="02020603050405020304" pitchFamily="18" charset="0"/>
                <a:cs typeface="Times New Roman" panose="02020603050405020304" pitchFamily="18" charset="0"/>
              </a:rPr>
              <a:t>Generative AI and Cloud Computing</a:t>
            </a:r>
          </a:p>
          <a:p>
            <a:pPr marL="0" indent="0" algn="just">
              <a:spcBef>
                <a:spcPts val="0"/>
              </a:spcBef>
              <a:spcAft>
                <a:spcPts val="0"/>
              </a:spcAft>
              <a:buNone/>
            </a:pPr>
            <a:r>
              <a:rPr lang="en-US" dirty="0">
                <a:latin typeface="Times New Roman" panose="02020603050405020304" pitchFamily="18" charset="0"/>
                <a:cs typeface="Times New Roman" panose="02020603050405020304" pitchFamily="18" charset="0"/>
              </a:rPr>
              <a:t>Generative AI and LLMs offered as cloud services (classified as essential or significant) fall under NIS2’s stringent cybersecurity requirements.</a:t>
            </a:r>
            <a:r>
              <a:rPr lang="hu-H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Cloud-based generative AI services providing decision-making, predictive analytics, or content generation must adhere to NIS2 mandates.</a:t>
            </a:r>
          </a:p>
          <a:p>
            <a:pPr algn="just"/>
            <a:endParaRPr lang="hu-HU" sz="1600" dirty="0">
              <a:latin typeface="Times New Roman" panose="02020603050405020304" pitchFamily="18" charset="0"/>
              <a:cs typeface="Times New Roman" panose="02020603050405020304" pitchFamily="18" charset="0"/>
            </a:endParaRPr>
          </a:p>
          <a:p>
            <a:pPr algn="just"/>
            <a:endParaRPr lang="hu-H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99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A16A2AD-0D9E-C58E-72E6-7487FF926EB6}"/>
              </a:ext>
            </a:extLst>
          </p:cNvPr>
          <p:cNvSpPr>
            <a:spLocks noGrp="1"/>
          </p:cNvSpPr>
          <p:nvPr>
            <p:ph type="title"/>
          </p:nvPr>
        </p:nvSpPr>
        <p:spPr/>
        <p:txBody>
          <a:bodyPr>
            <a:normAutofit/>
          </a:bodyPr>
          <a:lstStyle/>
          <a:p>
            <a:pPr algn="ctr"/>
            <a:r>
              <a:rPr lang="hu-HU" sz="3200" b="1" dirty="0" err="1">
                <a:latin typeface="Times New Roman" panose="02020603050405020304" pitchFamily="18" charset="0"/>
                <a:cs typeface="Times New Roman" panose="02020603050405020304" pitchFamily="18" charset="0"/>
              </a:rPr>
              <a:t>Cyber</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resilience</a:t>
            </a:r>
            <a:r>
              <a:rPr lang="hu-HU" sz="3200" b="1" dirty="0">
                <a:latin typeface="Times New Roman" panose="02020603050405020304" pitchFamily="18" charset="0"/>
                <a:cs typeface="Times New Roman" panose="02020603050405020304" pitchFamily="18" charset="0"/>
              </a:rPr>
              <a:t> </a:t>
            </a:r>
            <a:r>
              <a:rPr lang="hu-HU" sz="3200" b="1" dirty="0" err="1">
                <a:latin typeface="Times New Roman" panose="02020603050405020304" pitchFamily="18" charset="0"/>
                <a:cs typeface="Times New Roman" panose="02020603050405020304" pitchFamily="18" charset="0"/>
              </a:rPr>
              <a:t>act</a:t>
            </a:r>
            <a:endParaRPr lang="en-GB" sz="32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05E6BA37-28A8-1471-5285-C54494D016D2}"/>
              </a:ext>
            </a:extLst>
          </p:cNvPr>
          <p:cNvSpPr>
            <a:spLocks noGrp="1"/>
          </p:cNvSpPr>
          <p:nvPr>
            <p:ph idx="1"/>
          </p:nvPr>
        </p:nvSpPr>
        <p:spPr>
          <a:xfrm>
            <a:off x="581193" y="2687572"/>
            <a:ext cx="11029615" cy="4257626"/>
          </a:xfrm>
        </p:spPr>
        <p:txBody>
          <a:bodyPr>
            <a:normAutofit/>
          </a:bodyPr>
          <a:lstStyle/>
          <a:p>
            <a:pPr marL="0" indent="0" algn="just">
              <a:lnSpc>
                <a:spcPct val="80000"/>
              </a:lnSpc>
              <a:buNone/>
            </a:pPr>
            <a:r>
              <a:rPr lang="en-US" sz="2000" b="1" dirty="0">
                <a:latin typeface="Times New Roman" panose="02020603050405020304" pitchFamily="18" charset="0"/>
                <a:cs typeface="Times New Roman" panose="02020603050405020304" pitchFamily="18" charset="0"/>
              </a:rPr>
              <a:t>CRA and the AI Act</a:t>
            </a:r>
          </a:p>
          <a:p>
            <a:pPr algn="just">
              <a:lnSpc>
                <a:spcPct val="80000"/>
              </a:lnSpc>
            </a:pPr>
            <a:r>
              <a:rPr lang="en-US" sz="2000" dirty="0">
                <a:latin typeface="Times New Roman" panose="02020603050405020304" pitchFamily="18" charset="0"/>
                <a:cs typeface="Times New Roman" panose="02020603050405020304" pitchFamily="18" charset="0"/>
              </a:rPr>
              <a:t>High-risk AI systems classified under the AI Act are subject to CRA cybersecurity requirements. </a:t>
            </a:r>
            <a:endParaRPr lang="hu-HU" sz="2000" dirty="0">
              <a:latin typeface="Times New Roman" panose="02020603050405020304" pitchFamily="18" charset="0"/>
              <a:cs typeface="Times New Roman" panose="02020603050405020304" pitchFamily="18" charset="0"/>
            </a:endParaRPr>
          </a:p>
          <a:p>
            <a:pPr algn="just">
              <a:lnSpc>
                <a:spcPct val="80000"/>
              </a:lnSpc>
            </a:pPr>
            <a:r>
              <a:rPr lang="en-US" sz="2000" dirty="0">
                <a:latin typeface="Times New Roman" panose="02020603050405020304" pitchFamily="18" charset="0"/>
                <a:cs typeface="Times New Roman" panose="02020603050405020304" pitchFamily="18" charset="0"/>
              </a:rPr>
              <a:t>Products meeting CRA standards are deemed compliant with corresponding AI Act provisions. </a:t>
            </a:r>
            <a:endParaRPr lang="hu-HU" sz="2000" dirty="0">
              <a:latin typeface="Times New Roman" panose="02020603050405020304" pitchFamily="18" charset="0"/>
              <a:cs typeface="Times New Roman" panose="02020603050405020304" pitchFamily="18" charset="0"/>
            </a:endParaRPr>
          </a:p>
          <a:p>
            <a:pPr algn="just">
              <a:lnSpc>
                <a:spcPct val="80000"/>
              </a:lnSpc>
            </a:pPr>
            <a:r>
              <a:rPr lang="en-US" sz="2000" dirty="0">
                <a:latin typeface="Times New Roman" panose="02020603050405020304" pitchFamily="18" charset="0"/>
                <a:cs typeface="Times New Roman" panose="02020603050405020304" pitchFamily="18" charset="0"/>
              </a:rPr>
              <a:t>This alignment ensures that products integrating high-risk AI systems satisfy both regulations.</a:t>
            </a:r>
            <a:endParaRPr lang="hu-HU" sz="2000" dirty="0">
              <a:latin typeface="Times New Roman" panose="02020603050405020304" pitchFamily="18" charset="0"/>
              <a:cs typeface="Times New Roman" panose="02020603050405020304" pitchFamily="18" charset="0"/>
            </a:endParaRPr>
          </a:p>
          <a:p>
            <a:pPr algn="just">
              <a:lnSpc>
                <a:spcPct val="80000"/>
              </a:lnSpc>
            </a:pPr>
            <a:endParaRPr lang="hu-HU" sz="2000" dirty="0">
              <a:latin typeface="Times New Roman" panose="02020603050405020304" pitchFamily="18" charset="0"/>
              <a:cs typeface="Times New Roman" panose="02020603050405020304" pitchFamily="18" charset="0"/>
            </a:endParaRPr>
          </a:p>
          <a:p>
            <a:pPr algn="just">
              <a:lnSpc>
                <a:spcPct val="80000"/>
              </a:lnSpc>
            </a:pPr>
            <a:r>
              <a:rPr lang="hu-HU" sz="2000" b="1" dirty="0">
                <a:latin typeface="Times New Roman" panose="02020603050405020304" pitchFamily="18" charset="0"/>
                <a:cs typeface="Times New Roman" panose="02020603050405020304" pitchFamily="18" charset="0"/>
              </a:rPr>
              <a:t>The AI </a:t>
            </a:r>
            <a:r>
              <a:rPr lang="hu-HU" sz="2000" b="1" dirty="0" err="1">
                <a:latin typeface="Times New Roman" panose="02020603050405020304" pitchFamily="18" charset="0"/>
                <a:cs typeface="Times New Roman" panose="02020603050405020304" pitchFamily="18" charset="0"/>
              </a:rPr>
              <a:t>Act</a:t>
            </a:r>
            <a:r>
              <a:rPr lang="hu-H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currently only mandates cybersecurity measures</a:t>
            </a:r>
            <a:r>
              <a:rPr lang="hu-HU" sz="2000"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for high-risk systems (Art</a:t>
            </a:r>
            <a:r>
              <a:rPr lang="hu-HU" sz="2000" b="1" dirty="0" err="1">
                <a:latin typeface="Times New Roman" panose="02020603050405020304" pitchFamily="18" charset="0"/>
                <a:cs typeface="Times New Roman" panose="02020603050405020304" pitchFamily="18" charset="0"/>
              </a:rPr>
              <a:t>icle</a:t>
            </a:r>
            <a:r>
              <a:rPr lang="en-US" sz="2000" b="1" dirty="0">
                <a:latin typeface="Times New Roman" panose="02020603050405020304" pitchFamily="18" charset="0"/>
                <a:cs typeface="Times New Roman" panose="02020603050405020304" pitchFamily="18" charset="0"/>
              </a:rPr>
              <a:t> 15) and for GPAI with systemic risk (Art</a:t>
            </a:r>
            <a:r>
              <a:rPr lang="hu-HU" sz="2000" b="1" dirty="0" err="1">
                <a:latin typeface="Times New Roman" panose="02020603050405020304" pitchFamily="18" charset="0"/>
                <a:cs typeface="Times New Roman" panose="02020603050405020304" pitchFamily="18" charset="0"/>
              </a:rPr>
              <a:t>icle</a:t>
            </a:r>
            <a:r>
              <a:rPr lang="hu-HU" sz="2000" b="1" dirty="0">
                <a:latin typeface="Times New Roman" panose="02020603050405020304" pitchFamily="18" charset="0"/>
                <a:cs typeface="Times New Roman" panose="02020603050405020304" pitchFamily="18" charset="0"/>
              </a:rPr>
              <a:t> 55).</a:t>
            </a:r>
          </a:p>
          <a:p>
            <a:pPr algn="just">
              <a:lnSpc>
                <a:spcPct val="80000"/>
              </a:lnSpc>
            </a:pPr>
            <a:r>
              <a:rPr lang="hu-HU" sz="2000" b="1" dirty="0" err="1">
                <a:latin typeface="Times New Roman" panose="02020603050405020304" pitchFamily="18" charset="0"/>
                <a:cs typeface="Times New Roman" panose="02020603050405020304" pitchFamily="18" charset="0"/>
              </a:rPr>
              <a:t>Integrating</a:t>
            </a:r>
            <a:r>
              <a:rPr lang="hu-HU" sz="2000" b="1" dirty="0">
                <a:latin typeface="Times New Roman" panose="02020603050405020304" pitchFamily="18" charset="0"/>
                <a:cs typeface="Times New Roman" panose="02020603050405020304" pitchFamily="18" charset="0"/>
              </a:rPr>
              <a:t> G</a:t>
            </a:r>
            <a:r>
              <a:rPr lang="en-US" sz="2000" b="1" dirty="0" err="1">
                <a:latin typeface="Times New Roman" panose="02020603050405020304" pitchFamily="18" charset="0"/>
                <a:cs typeface="Times New Roman" panose="02020603050405020304" pitchFamily="18" charset="0"/>
              </a:rPr>
              <a:t>enerative</a:t>
            </a:r>
            <a:r>
              <a:rPr lang="en-US" sz="2000" b="1" dirty="0">
                <a:latin typeface="Times New Roman" panose="02020603050405020304" pitchFamily="18" charset="0"/>
                <a:cs typeface="Times New Roman" panose="02020603050405020304" pitchFamily="18" charset="0"/>
              </a:rPr>
              <a:t> AI into high-risk AI systems is generally considered high-risk</a:t>
            </a:r>
            <a:r>
              <a:rPr lang="hu-HU" sz="2000" b="1" dirty="0">
                <a:latin typeface="Times New Roman" panose="02020603050405020304" pitchFamily="18" charset="0"/>
                <a:cs typeface="Times New Roman" panose="02020603050405020304" pitchFamily="18" charset="0"/>
              </a:rPr>
              <a:t>.</a:t>
            </a:r>
          </a:p>
          <a:p>
            <a:pPr marL="0" indent="0" algn="just">
              <a:lnSpc>
                <a:spcPct val="80000"/>
              </a:lnSpc>
              <a:buNone/>
            </a:pPr>
            <a:endParaRPr lang="en-US"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a:p>
            <a:pPr algn="just"/>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0063017"/>
      </p:ext>
    </p:extLst>
  </p:cSld>
  <p:clrMapOvr>
    <a:masterClrMapping/>
  </p:clrMapOvr>
</p:sld>
</file>

<file path=ppt/theme/theme1.xml><?xml version="1.0" encoding="utf-8"?>
<a:theme xmlns:a="http://schemas.openxmlformats.org/drawingml/2006/main" name="Osztalék">
  <a:themeElements>
    <a:clrScheme name="Osztalék">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sztalé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sztalék">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otalTime>3055</TotalTime>
  <Words>1686</Words>
  <Application>Microsoft Office PowerPoint</Application>
  <PresentationFormat>Szélesvásznú</PresentationFormat>
  <Paragraphs>120</Paragraphs>
  <Slides>15</Slides>
  <Notes>0</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15</vt:i4>
      </vt:variant>
    </vt:vector>
  </HeadingPairs>
  <TitlesOfParts>
    <vt:vector size="21" baseType="lpstr">
      <vt:lpstr>Arial</vt:lpstr>
      <vt:lpstr>Gill Sans MT</vt:lpstr>
      <vt:lpstr>Times New Roman</vt:lpstr>
      <vt:lpstr>Wingdings</vt:lpstr>
      <vt:lpstr>Wingdings 2</vt:lpstr>
      <vt:lpstr>Osztalék</vt:lpstr>
      <vt:lpstr>Securing the Future: Addressing Cybersecurity Risks, Misuse and  Regulatory Challenges in Generative AI and Large Language Models</vt:lpstr>
      <vt:lpstr>Cyber resilience act</vt:lpstr>
      <vt:lpstr>Cyber resilience act</vt:lpstr>
      <vt:lpstr>Cyber resilience act</vt:lpstr>
      <vt:lpstr>Cyber resilience act</vt:lpstr>
      <vt:lpstr>Why does this matter?</vt:lpstr>
      <vt:lpstr>PowerPoint-bemutató</vt:lpstr>
      <vt:lpstr>Network and Information Systems Directive 2</vt:lpstr>
      <vt:lpstr>Cyber resilience act</vt:lpstr>
      <vt:lpstr>The ai act</vt:lpstr>
      <vt:lpstr>The ai act</vt:lpstr>
      <vt:lpstr>The Ai act</vt:lpstr>
      <vt:lpstr>First Draft of code of practice</vt:lpstr>
      <vt:lpstr>Misuse of generative ai</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dc:title>
  <dc:creator>mkitti1024@gmail.com</dc:creator>
  <cp:lastModifiedBy>Kitti Mezei</cp:lastModifiedBy>
  <cp:revision>180</cp:revision>
  <dcterms:created xsi:type="dcterms:W3CDTF">2020-05-04T09:00:07Z</dcterms:created>
  <dcterms:modified xsi:type="dcterms:W3CDTF">2024-11-22T06:59:16Z</dcterms:modified>
</cp:coreProperties>
</file>